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6"/>
  </p:notesMasterIdLst>
  <p:sldIdLst>
    <p:sldId id="339" r:id="rId2"/>
    <p:sldId id="316" r:id="rId3"/>
    <p:sldId id="341" r:id="rId4"/>
    <p:sldId id="315" r:id="rId5"/>
    <p:sldId id="336" r:id="rId6"/>
    <p:sldId id="349" r:id="rId7"/>
    <p:sldId id="343" r:id="rId8"/>
    <p:sldId id="344" r:id="rId9"/>
    <p:sldId id="347" r:id="rId10"/>
    <p:sldId id="350" r:id="rId11"/>
    <p:sldId id="345" r:id="rId12"/>
    <p:sldId id="340" r:id="rId13"/>
    <p:sldId id="351" r:id="rId14"/>
    <p:sldId id="335" r:id="rId15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Proxima Nova" panose="0200050603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729"/>
    <a:srgbClr val="FF5252"/>
    <a:srgbClr val="4BA173"/>
    <a:srgbClr val="FFA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 autoAdjust="0"/>
    <p:restoredTop sz="89524" autoAdjust="0"/>
  </p:normalViewPr>
  <p:slideViewPr>
    <p:cSldViewPr snapToGrid="0">
      <p:cViewPr varScale="1">
        <p:scale>
          <a:sx n="114" d="100"/>
          <a:sy n="114" d="100"/>
        </p:scale>
        <p:origin x="17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15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Nel primo test </a:t>
            </a:r>
            <a:r>
              <a:rPr lang="en-GB" dirty="0" err="1"/>
              <a:t>parlare</a:t>
            </a:r>
            <a:r>
              <a:rPr lang="en-GB" dirty="0"/>
              <a:t> solo del test di </a:t>
            </a:r>
            <a:r>
              <a:rPr lang="en-GB" dirty="0" err="1"/>
              <a:t>convergenza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effettuato</a:t>
            </a:r>
            <a:endParaRPr lang="en-IT" dirty="0"/>
          </a:p>
          <a:p>
            <a:r>
              <a:rPr lang="en-GB" dirty="0"/>
              <a:t>N</a:t>
            </a:r>
            <a:r>
              <a:rPr lang="en-IT" dirty="0"/>
              <a:t>el test </a:t>
            </a:r>
            <a:r>
              <a:rPr lang="en-GB" dirty="0"/>
              <a:t>in basso dire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raggiunge</a:t>
            </a:r>
            <a:r>
              <a:rPr lang="en-GB" dirty="0"/>
              <a:t> </a:t>
            </a:r>
            <a:r>
              <a:rPr lang="en-GB" dirty="0" err="1"/>
              <a:t>un’efficienza</a:t>
            </a:r>
            <a:r>
              <a:rPr lang="en-GB" dirty="0"/>
              <a:t> sempre dell’80% </a:t>
            </a:r>
            <a:r>
              <a:rPr lang="en-GB" dirty="0" err="1"/>
              <a:t>anche</a:t>
            </a:r>
            <a:r>
              <a:rPr lang="en-GB" dirty="0"/>
              <a:t> se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effettuano</a:t>
            </a:r>
            <a:r>
              <a:rPr lang="en-GB" dirty="0"/>
              <a:t> 300 </a:t>
            </a:r>
            <a:r>
              <a:rPr lang="en-GB" dirty="0" err="1"/>
              <a:t>stadi</a:t>
            </a:r>
            <a:r>
              <a:rPr lang="en-GB" dirty="0"/>
              <a:t> del RKC method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6422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IT" dirty="0"/>
          </a:p>
        </p:txBody>
      </p:sp>
    </p:spTree>
    <p:extLst>
      <p:ext uri="{BB962C8B-B14F-4D97-AF65-F5344CB8AC3E}">
        <p14:creationId xmlns:p14="http://schemas.microsoft.com/office/powerpoint/2010/main" val="296596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55"/>
          <p:cNvCxnSpPr/>
          <p:nvPr/>
        </p:nvCxnSpPr>
        <p:spPr>
          <a:xfrm>
            <a:off x="0" y="1915204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510450" y="1676400"/>
            <a:ext cx="8123100" cy="21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510450" y="4243083"/>
            <a:ext cx="81231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hape 60"/>
          <p:cNvCxnSpPr/>
          <p:nvPr/>
        </p:nvCxnSpPr>
        <p:spPr>
          <a:xfrm>
            <a:off x="0" y="3997533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10450" y="2743200"/>
            <a:ext cx="8123100" cy="1038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89B2BD0-A60B-4FDF-805D-E61F6F30748F}"/>
              </a:ext>
            </a:extLst>
          </p:cNvPr>
          <p:cNvSpPr/>
          <p:nvPr userDrawn="1"/>
        </p:nvSpPr>
        <p:spPr>
          <a:xfrm>
            <a:off x="-3286" y="0"/>
            <a:ext cx="9147286" cy="7363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Shape 64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635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561808" y="6530497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9" name="Shape 69"/>
          <p:cNvSpPr txBox="1">
            <a:spLocks noGrp="1"/>
          </p:cNvSpPr>
          <p:nvPr>
            <p:ph type="sldNum" idx="3"/>
          </p:nvPr>
        </p:nvSpPr>
        <p:spPr>
          <a:xfrm>
            <a:off x="2231550" y="6530500"/>
            <a:ext cx="4680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GB" dirty="0"/>
              <a:t>SMART-SED</a:t>
            </a:r>
          </a:p>
        </p:txBody>
      </p:sp>
      <p:sp>
        <p:nvSpPr>
          <p:cNvPr id="9" name="Shape 69">
            <a:extLst>
              <a:ext uri="{FF2B5EF4-FFF2-40B4-BE49-F238E27FC236}">
                <a16:creationId xmlns:a16="http://schemas.microsoft.com/office/drawing/2014/main" id="{7C3DA8AE-C06E-4F32-BE18-68BC611DE372}"/>
              </a:ext>
            </a:extLst>
          </p:cNvPr>
          <p:cNvSpPr txBox="1">
            <a:spLocks/>
          </p:cNvSpPr>
          <p:nvPr userDrawn="1"/>
        </p:nvSpPr>
        <p:spPr>
          <a:xfrm>
            <a:off x="818919" y="6533435"/>
            <a:ext cx="158847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Federico </a:t>
            </a:r>
            <a:r>
              <a:rPr lang="en-GB" dirty="0" err="1">
                <a:solidFill>
                  <a:schemeClr val="bg1"/>
                </a:solidFill>
              </a:rPr>
              <a:t>Gatti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7975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0" y="10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Shape 88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65500" y="1607767"/>
            <a:ext cx="4045200" cy="2012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5649100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1321967"/>
            <a:ext cx="8520600" cy="25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4095067"/>
            <a:ext cx="85206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fade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2.mpg"/><Relationship Id="rId7" Type="http://schemas.openxmlformats.org/officeDocument/2006/relationships/image" Target="../media/image52.png"/><Relationship Id="rId12" Type="http://schemas.openxmlformats.org/officeDocument/2006/relationships/image" Target="../media/image5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5.png"/><Relationship Id="rId4" Type="http://schemas.openxmlformats.org/officeDocument/2006/relationships/video" Target="../media/media2.mp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6.png"/><Relationship Id="rId4" Type="http://schemas.openxmlformats.org/officeDocument/2006/relationships/image" Target="../media/image31.emf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hape 110"/>
          <p:cNvCxnSpPr/>
          <p:nvPr/>
        </p:nvCxnSpPr>
        <p:spPr>
          <a:xfrm>
            <a:off x="615150" y="3997367"/>
            <a:ext cx="50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" name="Shape 11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730" y="208775"/>
            <a:ext cx="3621935" cy="146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35" y="424749"/>
            <a:ext cx="3507634" cy="10294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F8981-2D36-9D46-AD75-E5EDF13D42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7" name="Shape 108">
            <a:extLst>
              <a:ext uri="{FF2B5EF4-FFF2-40B4-BE49-F238E27FC236}">
                <a16:creationId xmlns:a16="http://schemas.microsoft.com/office/drawing/2014/main" id="{AEAC2FF5-E9ED-2937-63D2-111819DC9C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88725" y="4890108"/>
            <a:ext cx="4966549" cy="907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600"/>
              </a:spcAft>
            </a:pPr>
            <a:r>
              <a:rPr lang="en" sz="2800" dirty="0"/>
              <a:t>Federico </a:t>
            </a:r>
            <a:r>
              <a:rPr lang="en" sz="2800" dirty="0" err="1"/>
              <a:t>Gatti</a:t>
            </a:r>
            <a:endParaRPr lang="en" sz="2800" baseline="30000" dirty="0"/>
          </a:p>
          <a:p>
            <a:pPr marL="0" lvl="0" indent="0" algn="ctr">
              <a:spcAft>
                <a:spcPts val="600"/>
              </a:spcAft>
            </a:pPr>
            <a:r>
              <a:rPr lang="en-GB" sz="1200" dirty="0"/>
              <a:t>MOX-Modelling and Scientific Computing, Applied Mathematics Department, </a:t>
            </a:r>
            <a:r>
              <a:rPr lang="en-GB" sz="1200" dirty="0" err="1"/>
              <a:t>Politecnico</a:t>
            </a:r>
            <a:r>
              <a:rPr lang="en-GB" sz="1200" dirty="0"/>
              <a:t> di Milano</a:t>
            </a:r>
          </a:p>
          <a:p>
            <a:pPr marL="0" lvl="0" indent="0" algn="ctr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10" name="Shape 107">
            <a:extLst>
              <a:ext uri="{FF2B5EF4-FFF2-40B4-BE49-F238E27FC236}">
                <a16:creationId xmlns:a16="http://schemas.microsoft.com/office/drawing/2014/main" id="{5B531552-72DE-AB07-7D79-6CE4FF5BCB1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99909" y="2827888"/>
            <a:ext cx="8346899" cy="1657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dirty="0"/>
              <a:t>Parallel simulations for fast-moving  landslides, Part II </a:t>
            </a:r>
            <a:br>
              <a:rPr lang="en-GB" sz="3200" dirty="0"/>
            </a:br>
            <a:endParaRPr lang="en-GB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BE3C85-9D51-CB03-333B-ADED469A2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7CD43E-5BA4-A239-CADF-094ED31BCA2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en-GB"/>
              <a:t>SMART-SED</a:t>
            </a:r>
            <a:endParaRPr lang="en-GB" dirty="0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507A2176-DDBA-ED9D-30F5-88546BAE03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Numerical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tests</a:t>
            </a:r>
            <a:endParaRPr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EB3AACB8-8D4F-AC11-EFEE-222FA52F96E0}"/>
                  </a:ext>
                </a:extLst>
              </p:cNvPr>
              <p:cNvSpPr/>
              <p:nvPr/>
            </p:nvSpPr>
            <p:spPr>
              <a:xfrm>
                <a:off x="572940" y="1024610"/>
                <a:ext cx="799812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provide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well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-balancing test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=0.5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𝐿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=10 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</m:oMath>
                </a14:m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EB3AACB8-8D4F-AC11-EFEE-222FA52F9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0" y="1024610"/>
                <a:ext cx="7998120" cy="276999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6BA04867-3DBC-DA6C-811B-BF5139E1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2" y="1610853"/>
            <a:ext cx="2655776" cy="6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5BDC39F-5D79-6C05-608F-8B1493AD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7" y="1660649"/>
            <a:ext cx="2655775" cy="5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begin{equation}&#10;    H+Z(\mathbf{x}) = 10, \quad [U_x, U_y]^\top = \mathbf{0}.&#10;\end{equation}">
            <a:extLst>
              <a:ext uri="{FF2B5EF4-FFF2-40B4-BE49-F238E27FC236}">
                <a16:creationId xmlns:a16="http://schemas.microsoft.com/office/drawing/2014/main" id="{AF66CE6C-5C9B-E748-C335-383023C6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1" y="2544389"/>
            <a:ext cx="3023118" cy="2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44726A46-77E7-6C3D-1391-CE483E0709D4}"/>
                  </a:ext>
                </a:extLst>
              </p:cNvPr>
              <p:cNvSpPr/>
              <p:nvPr/>
            </p:nvSpPr>
            <p:spPr>
              <a:xfrm>
                <a:off x="572940" y="3334118"/>
                <a:ext cx="799812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consider a level of mesh refinement equal to eight,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16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total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mesh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elements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</a:p>
            </p:txBody>
          </p:sp>
        </mc:Choice>
        <mc:Fallback xmlns=""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44726A46-77E7-6C3D-1391-CE483E070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0" y="3334118"/>
                <a:ext cx="7998120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ECE50388-BD68-A1D9-AF74-13679A8D3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355" y="4066912"/>
            <a:ext cx="6489290" cy="17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CDF1F-E2A2-52B6-7ABD-74CAB636D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42E07F3C-F86B-E330-72BA-75A23F28E5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>
                <a:solidFill>
                  <a:schemeClr val="bg1"/>
                </a:solidFill>
              </a:rPr>
              <a:t>TG2 vs Splitting IMEX-RKC TG2 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B3A7E-03FB-8B33-4D86-128368C2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318" y="3566279"/>
            <a:ext cx="3329752" cy="2497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15F07B-0874-59EE-1EB7-6A9798771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18" y="1228827"/>
            <a:ext cx="3329752" cy="2497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9CE57-EAB4-9A48-BF62-18FCB3A25890}"/>
                  </a:ext>
                </a:extLst>
              </p:cNvPr>
              <p:cNvSpPr/>
              <p:nvPr/>
            </p:nvSpPr>
            <p:spPr>
              <a:xfrm>
                <a:off x="589685" y="823629"/>
                <a:ext cx="79981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compare the performance of the Splitting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method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wrt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classical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TG2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scheme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on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simple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test case, a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radial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dam-break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with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Newtonian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rheology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.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use the following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parameters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𝜌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𝑘𝑔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/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𝑚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/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𝑠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=5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𝑃𝑎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𝐿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=5 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9CE57-EAB4-9A48-BF62-18FCB3A25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85" y="823629"/>
                <a:ext cx="7998120" cy="646331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63A0D4F-1B15-F828-45D9-5F7C14C07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37" y="2300269"/>
            <a:ext cx="3429547" cy="2572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23AC48-A8CD-FA54-7E34-3E2F36DBC2B1}"/>
              </a:ext>
            </a:extLst>
          </p:cNvPr>
          <p:cNvSpPr/>
          <p:nvPr/>
        </p:nvSpPr>
        <p:spPr>
          <a:xfrm>
            <a:off x="-1" y="6237784"/>
            <a:ext cx="9110509" cy="79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Gatti</a:t>
            </a:r>
            <a:r>
              <a:rPr lang="en-GB" sz="1000" dirty="0"/>
              <a:t>, F., de Falco, C., </a:t>
            </a:r>
            <a:r>
              <a:rPr lang="en-GB" sz="1000" dirty="0" err="1"/>
              <a:t>Perotto</a:t>
            </a:r>
            <a:r>
              <a:rPr lang="en-GB" sz="1000" dirty="0"/>
              <a:t> S, </a:t>
            </a:r>
            <a:r>
              <a:rPr lang="en-GB" sz="1000" dirty="0" err="1"/>
              <a:t>Formaggia</a:t>
            </a:r>
            <a:r>
              <a:rPr lang="en-GB" sz="1000" dirty="0"/>
              <a:t> L.. (2022). </a:t>
            </a:r>
            <a:r>
              <a:rPr lang="es-ES" sz="1100" dirty="0">
                <a:effectLst/>
                <a:latin typeface="Arial" panose="020B0604020202020204" pitchFamily="34" charset="0"/>
              </a:rPr>
              <a:t>A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positivity-preserving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well-balanced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numerical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scheme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for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the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simulation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of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fast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landslides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with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efficient</a:t>
            </a:r>
            <a:r>
              <a:rPr lang="es-ES" sz="1100" dirty="0">
                <a:effectLst/>
                <a:latin typeface="Arial" panose="020B0604020202020204" pitchFamily="34" charset="0"/>
              </a:rPr>
              <a:t> time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stepping</a:t>
            </a:r>
            <a:r>
              <a:rPr lang="en-GB" sz="1000" dirty="0"/>
              <a:t>. In preparation: Applied Mathematics and Computation.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endParaRPr lang="en-GB" sz="1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8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4778D-035F-154B-AB54-04D96BB351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FDF3D233-8ADD-DE4F-BDEF-C68773F746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>
                <a:solidFill>
                  <a:schemeClr val="bg1"/>
                </a:solidFill>
              </a:rPr>
              <a:t>A </a:t>
            </a:r>
            <a:r>
              <a:rPr lang="it-IT" sz="2000" b="1" dirty="0" err="1">
                <a:solidFill>
                  <a:schemeClr val="bg1"/>
                </a:solidFill>
              </a:rPr>
              <a:t>real</a:t>
            </a:r>
            <a:r>
              <a:rPr lang="it-IT" sz="2000" b="1" dirty="0">
                <a:solidFill>
                  <a:schemeClr val="bg1"/>
                </a:solidFill>
              </a:rPr>
              <a:t> case study</a:t>
            </a:r>
            <a:endParaRPr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629A3F-AF01-C22B-D7D7-9E0CC2FE4410}"/>
                  </a:ext>
                </a:extLst>
              </p:cNvPr>
              <p:cNvSpPr/>
              <p:nvPr/>
            </p:nvSpPr>
            <p:spPr>
              <a:xfrm>
                <a:off x="259958" y="738001"/>
                <a:ext cx="3556570" cy="233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endParaRPr lang="it-IT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maximum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number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quadtree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mesh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elements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ten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millions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</a:p>
              <a:p>
                <a:pPr lvl="0"/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final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time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set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equal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to</a:t>
                </a:r>
                <a:r>
                  <a:rPr lang="en-US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</a:t>
                </a:r>
                <a:r>
                  <a:rPr lang="en-US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= 100 </a:t>
                </a:r>
                <a:r>
                  <a:rPr lang="it-IT" altLang="ko-KR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</a:t>
                </a:r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and the domain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extent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Ω</m:t>
                    </m:r>
                  </m:oMath>
                </a14:m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 = 820 </a:t>
                </a:r>
                <a14:m>
                  <m:oMath xmlns:m="http://schemas.openxmlformats.org/officeDocument/2006/math">
                    <m:r>
                      <a:rPr lang="it-IT" altLang="ko-KR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×</m:t>
                    </m:r>
                    <m:r>
                      <a:rPr lang="it-IT" altLang="ko-KR" sz="1200" b="0" i="0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</m:oMath>
                </a14:m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870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ko-KR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altLang="ko-KR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𝑚</m:t>
                        </m:r>
                      </m:e>
                      <m:sup>
                        <m:r>
                          <a:rPr lang="it-IT" altLang="ko-KR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spatial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resolution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set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equal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to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1/6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</m:oMath>
                </a14:m>
                <a:r>
                  <a:rPr lang="en-US" altLang="ko-KR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for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interfacial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cells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while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set a minimum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resolution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1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/4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  <m:r>
                      <a:rPr lang="it-IT" sz="1200" b="0" i="0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for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regions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non-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reflecting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boundary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conditions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629A3F-AF01-C22B-D7D7-9E0CC2FE4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58" y="738001"/>
                <a:ext cx="3556570" cy="2339102"/>
              </a:xfrm>
              <a:prstGeom prst="rect">
                <a:avLst/>
              </a:prstGeom>
              <a:blipFill>
                <a:blip r:embed="rId4"/>
                <a:stretch>
                  <a:fillRect b="-5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E1B71117-BEA3-B38A-7CCC-57338388B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71" y="3346653"/>
            <a:ext cx="3453087" cy="260292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B7B39C45-58DD-AFD6-FE96-323FAA14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309" y="3464997"/>
            <a:ext cx="3759498" cy="2366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A7E73-A441-1CC5-5DAF-C684B506C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515" y="953339"/>
            <a:ext cx="3762292" cy="2367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EE1EA5-6028-FBCF-515D-CA24BA597C69}"/>
              </a:ext>
            </a:extLst>
          </p:cNvPr>
          <p:cNvSpPr/>
          <p:nvPr/>
        </p:nvSpPr>
        <p:spPr>
          <a:xfrm>
            <a:off x="-1" y="6237784"/>
            <a:ext cx="9110509" cy="79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Gatti</a:t>
            </a:r>
            <a:r>
              <a:rPr lang="en-GB" sz="1000" dirty="0"/>
              <a:t>, F., de Falco, C., </a:t>
            </a:r>
            <a:r>
              <a:rPr lang="en-GB" sz="1000" dirty="0" err="1"/>
              <a:t>Perotto</a:t>
            </a:r>
            <a:r>
              <a:rPr lang="en-GB" sz="1000" dirty="0"/>
              <a:t> S, </a:t>
            </a:r>
            <a:r>
              <a:rPr lang="en-GB" sz="1000" dirty="0" err="1"/>
              <a:t>Formaggia</a:t>
            </a:r>
            <a:r>
              <a:rPr lang="en-GB" sz="1000" dirty="0"/>
              <a:t> L.. (2022). </a:t>
            </a:r>
            <a:r>
              <a:rPr lang="es-ES" sz="1100" dirty="0">
                <a:effectLst/>
                <a:latin typeface="Arial" panose="020B0604020202020204" pitchFamily="34" charset="0"/>
              </a:rPr>
              <a:t>A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positivity-preserving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well-balanced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numerical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scheme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for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the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simulation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of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fast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landslides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with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efficient</a:t>
            </a:r>
            <a:r>
              <a:rPr lang="es-ES" sz="1100" dirty="0">
                <a:effectLst/>
                <a:latin typeface="Arial" panose="020B0604020202020204" pitchFamily="34" charset="0"/>
              </a:rPr>
              <a:t> time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stepping</a:t>
            </a:r>
            <a:r>
              <a:rPr lang="en-GB" sz="1000" dirty="0"/>
              <a:t>. In preparation: Applied Mathematics and Computation.</a:t>
            </a:r>
            <a:r>
              <a:rPr lang="en-GB" sz="1000" dirty="0">
                <a:highlight>
                  <a:srgbClr val="FFFFFF"/>
                </a:highlight>
              </a:rPr>
              <a:t>] 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endParaRPr lang="en-GB" sz="1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0090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56997D-3A0B-F568-9F6F-03476EFB2E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Shape 157">
            <a:extLst>
              <a:ext uri="{FF2B5EF4-FFF2-40B4-BE49-F238E27FC236}">
                <a16:creationId xmlns:a16="http://schemas.microsoft.com/office/drawing/2014/main" id="{AD5273B6-276E-AD65-C21D-3B68E64E64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558" y="9465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</a:rPr>
              <a:t>Model equations: two-phase model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\begin{equation}&#10;\left\{&#10;\begin{array}{lll}&#10;\partial_t h_\alpha + \nabla\cdot\mathbf{U}_\alpha = n_\alpha e_R, \\&#10;\partial_t \mathbf{U}_\alpha + \nabla\cdot\left(\mathbf{U}_\alpha\mathbf{v}_\alpha^\top + \dfrac{1}{2}g h h_\alpha\mathbb{I}\right) - \dfrac{1}{2}\dfrac{\rho_w}{\rho_\alpha}g h^2\nabla n_\alpha + g h_\alpha \nabla Z = \dfrac{1}{\rho_\alpha}\mathbf{S}_\alpha,&#10;\end{array}&#10;\right. &#10;\end{equation}">
            <a:extLst>
              <a:ext uri="{FF2B5EF4-FFF2-40B4-BE49-F238E27FC236}">
                <a16:creationId xmlns:a16="http://schemas.microsoft.com/office/drawing/2014/main" id="{5B7ED043-8482-1896-1D62-175D2AF6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65" y="1554478"/>
            <a:ext cx="6886670" cy="8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9338893-21C1-5234-DC44-1CE7D3E52334}"/>
              </a:ext>
            </a:extLst>
          </p:cNvPr>
          <p:cNvSpPr/>
          <p:nvPr/>
        </p:nvSpPr>
        <p:spPr>
          <a:xfrm>
            <a:off x="572940" y="1012472"/>
            <a:ext cx="7998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presented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numerical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scheme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can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treat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also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the following system of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two-phase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model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equations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8" name="Shape 206">
            <a:extLst>
              <a:ext uri="{FF2B5EF4-FFF2-40B4-BE49-F238E27FC236}">
                <a16:creationId xmlns:a16="http://schemas.microsoft.com/office/drawing/2014/main" id="{0FB6859B-A2BB-DC27-A80D-3E64FE02F39C}"/>
              </a:ext>
            </a:extLst>
          </p:cNvPr>
          <p:cNvSpPr txBox="1"/>
          <p:nvPr/>
        </p:nvSpPr>
        <p:spPr>
          <a:xfrm>
            <a:off x="1098559" y="2835610"/>
            <a:ext cx="1960907" cy="2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Phase free-surface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Shape 208">
            <a:extLst>
              <a:ext uri="{FF2B5EF4-FFF2-40B4-BE49-F238E27FC236}">
                <a16:creationId xmlns:a16="http://schemas.microsoft.com/office/drawing/2014/main" id="{700F74A3-D34F-6475-D655-5F94D110C5D2}"/>
              </a:ext>
            </a:extLst>
          </p:cNvPr>
          <p:cNvSpPr txBox="1"/>
          <p:nvPr/>
        </p:nvSpPr>
        <p:spPr>
          <a:xfrm>
            <a:off x="1099939" y="3140137"/>
            <a:ext cx="2044422" cy="216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Phase mass fluxes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121DE5E6-CFF0-66E9-BDE9-800C20D70DFD}"/>
                  </a:ext>
                </a:extLst>
              </p:cNvPr>
              <p:cNvSpPr txBox="1"/>
              <p:nvPr/>
            </p:nvSpPr>
            <p:spPr>
              <a:xfrm>
                <a:off x="572940" y="2850284"/>
                <a:ext cx="2470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121DE5E6-CFF0-66E9-BDE9-800C20D70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0" y="2850284"/>
                <a:ext cx="247055" cy="215444"/>
              </a:xfrm>
              <a:prstGeom prst="rect">
                <a:avLst/>
              </a:prstGeom>
              <a:blipFill>
                <a:blip r:embed="rId7"/>
                <a:stretch>
                  <a:fillRect l="-20000" b="-11111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8">
                <a:extLst>
                  <a:ext uri="{FF2B5EF4-FFF2-40B4-BE49-F238E27FC236}">
                    <a16:creationId xmlns:a16="http://schemas.microsoft.com/office/drawing/2014/main" id="{2106A0E6-0D40-42C4-7C69-81ECC9C84547}"/>
                  </a:ext>
                </a:extLst>
              </p:cNvPr>
              <p:cNvSpPr txBox="1"/>
              <p:nvPr/>
            </p:nvSpPr>
            <p:spPr>
              <a:xfrm>
                <a:off x="576606" y="3135835"/>
                <a:ext cx="2775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11" name="TextBox 98">
                <a:extLst>
                  <a:ext uri="{FF2B5EF4-FFF2-40B4-BE49-F238E27FC236}">
                    <a16:creationId xmlns:a16="http://schemas.microsoft.com/office/drawing/2014/main" id="{2106A0E6-0D40-42C4-7C69-81ECC9C84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06" y="3135835"/>
                <a:ext cx="277512" cy="215444"/>
              </a:xfrm>
              <a:prstGeom prst="rect">
                <a:avLst/>
              </a:prstGeom>
              <a:blipFill>
                <a:blip r:embed="rId8"/>
                <a:stretch>
                  <a:fillRect l="-13043" b="-16667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hape 206">
                <a:extLst>
                  <a:ext uri="{FF2B5EF4-FFF2-40B4-BE49-F238E27FC236}">
                    <a16:creationId xmlns:a16="http://schemas.microsoft.com/office/drawing/2014/main" id="{6160C6E4-A3CF-917C-4102-7431238478D5}"/>
                  </a:ext>
                </a:extLst>
              </p:cNvPr>
              <p:cNvSpPr txBox="1"/>
              <p:nvPr/>
            </p:nvSpPr>
            <p:spPr>
              <a:xfrm>
                <a:off x="672049" y="2620150"/>
                <a:ext cx="1960907" cy="233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525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State variables</a:t>
                </a:r>
                <a:r>
                  <a:rPr lang="en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𝛼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𝑤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</m:oMath>
                </a14:m>
                <a:endParaRPr lang="en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12" name="Shape 206">
                <a:extLst>
                  <a:ext uri="{FF2B5EF4-FFF2-40B4-BE49-F238E27FC236}">
                    <a16:creationId xmlns:a16="http://schemas.microsoft.com/office/drawing/2014/main" id="{6160C6E4-A3CF-917C-4102-743123847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49" y="2620150"/>
                <a:ext cx="1960907" cy="233825"/>
              </a:xfrm>
              <a:prstGeom prst="rect">
                <a:avLst/>
              </a:prstGeom>
              <a:blipFill>
                <a:blip r:embed="rId9"/>
                <a:stretch>
                  <a:fillRect t="-473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E599D7EC-04F9-495A-9E1B-00D22EA62E4B}"/>
                  </a:ext>
                </a:extLst>
              </p:cNvPr>
              <p:cNvSpPr txBox="1"/>
              <p:nvPr/>
            </p:nvSpPr>
            <p:spPr>
              <a:xfrm>
                <a:off x="595970" y="3388540"/>
                <a:ext cx="1598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E599D7EC-04F9-495A-9E1B-00D22EA62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70" y="3388540"/>
                <a:ext cx="159852" cy="215444"/>
              </a:xfrm>
              <a:prstGeom prst="rect">
                <a:avLst/>
              </a:prstGeom>
              <a:blipFill>
                <a:blip r:embed="rId10"/>
                <a:stretch>
                  <a:fillRect l="-23077" r="-15385" b="-11111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hape 206">
            <a:extLst>
              <a:ext uri="{FF2B5EF4-FFF2-40B4-BE49-F238E27FC236}">
                <a16:creationId xmlns:a16="http://schemas.microsoft.com/office/drawing/2014/main" id="{0C0CA3A1-FCB2-3BA6-ACA1-AD856AC4013D}"/>
              </a:ext>
            </a:extLst>
          </p:cNvPr>
          <p:cNvSpPr txBox="1"/>
          <p:nvPr/>
        </p:nvSpPr>
        <p:spPr>
          <a:xfrm>
            <a:off x="1096501" y="3394580"/>
            <a:ext cx="1960907" cy="2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Orography profile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mesh">
            <a:hlinkClick r:id="" action="ppaction://media"/>
            <a:extLst>
              <a:ext uri="{FF2B5EF4-FFF2-40B4-BE49-F238E27FC236}">
                <a16:creationId xmlns:a16="http://schemas.microsoft.com/office/drawing/2014/main" id="{472BFEFF-A280-E3CE-D1C1-DE444E47D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624" y="3788566"/>
            <a:ext cx="4396994" cy="2767205"/>
          </a:xfrm>
          <a:prstGeom prst="rect">
            <a:avLst/>
          </a:prstGeom>
        </p:spPr>
      </p:pic>
      <p:pic>
        <p:nvPicPr>
          <p:cNvPr id="19" name="film_h">
            <a:hlinkClick r:id="" action="ppaction://media"/>
            <a:extLst>
              <a:ext uri="{FF2B5EF4-FFF2-40B4-BE49-F238E27FC236}">
                <a16:creationId xmlns:a16="http://schemas.microsoft.com/office/drawing/2014/main" id="{4AC40AA6-7D8A-A773-E0F0-C76A1E4FD0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5384" y="3788565"/>
            <a:ext cx="4396992" cy="27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8B73-309C-A24F-AC87-D8558AD85B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0" name="Shape 235">
            <a:extLst>
              <a:ext uri="{FF2B5EF4-FFF2-40B4-BE49-F238E27FC236}">
                <a16:creationId xmlns:a16="http://schemas.microsoft.com/office/drawing/2014/main" id="{DBD3E701-EECC-C948-A923-A426E971A3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200" y="0"/>
            <a:ext cx="85212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Conclusions</a:t>
            </a:r>
            <a:r>
              <a:rPr lang="it-IT" sz="2000" b="1" dirty="0">
                <a:solidFill>
                  <a:schemeClr val="bg1"/>
                </a:solidFill>
              </a:rPr>
              <a:t> and future </a:t>
            </a:r>
            <a:r>
              <a:rPr lang="it-IT" sz="2000" b="1" dirty="0" err="1">
                <a:solidFill>
                  <a:schemeClr val="bg1"/>
                </a:solidFill>
              </a:rPr>
              <a:t>developments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A3512-8BB4-6847-85B0-FF2E6255D454}"/>
              </a:ext>
            </a:extLst>
          </p:cNvPr>
          <p:cNvSpPr txBox="1"/>
          <p:nvPr/>
        </p:nvSpPr>
        <p:spPr>
          <a:xfrm>
            <a:off x="693683" y="1397675"/>
            <a:ext cx="77566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  <a:latin typeface="Montserrat" pitchFamily="2" charset="77"/>
              </a:rPr>
              <a:t>Conclusions:</a:t>
            </a:r>
          </a:p>
          <a:p>
            <a:r>
              <a:rPr lang="en-GB" dirty="0">
                <a:latin typeface="Montserrat" pitchFamily="2" charset="77"/>
              </a:rPr>
              <a:t>We have implemented an efficient numerical framework, in terms of scaling performances, able to study fast landslides runout.</a:t>
            </a:r>
          </a:p>
          <a:p>
            <a:endParaRPr lang="en-GB" dirty="0"/>
          </a:p>
          <a:p>
            <a:endParaRPr lang="en-IT" dirty="0"/>
          </a:p>
          <a:p>
            <a:endParaRPr lang="en-IT" dirty="0"/>
          </a:p>
          <a:p>
            <a:r>
              <a:rPr lang="en-IT" b="1" dirty="0">
                <a:solidFill>
                  <a:srgbClr val="FF0000"/>
                </a:solidFill>
                <a:latin typeface="Montserrat" pitchFamily="2" charset="77"/>
              </a:rPr>
              <a:t>Future developments:</a:t>
            </a:r>
            <a:endParaRPr lang="en-IT" dirty="0"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Test on various real scenarios possibly performing stochastic simulation activities with, e.g., the Polynomial Chaos Expansion method. Either improving the TG2 scheme to obtain a fully unconditionally </a:t>
            </a:r>
            <a:r>
              <a:rPr lang="en-GB">
                <a:solidFill>
                  <a:schemeClr val="tx1"/>
                </a:solidFill>
                <a:latin typeface="Montserrat" pitchFamily="2" charset="77"/>
              </a:rPr>
              <a:t>stable scheme.</a:t>
            </a:r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0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561808" y="6530497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209" y="874870"/>
            <a:ext cx="259700" cy="148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5089880" y="2453936"/>
            <a:ext cx="1960907" cy="2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Superficial free-surface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5091260" y="2758463"/>
            <a:ext cx="2044422" cy="216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Horizontal mass fluxes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Shape 157">
            <a:extLst>
              <a:ext uri="{FF2B5EF4-FFF2-40B4-BE49-F238E27FC236}">
                <a16:creationId xmlns:a16="http://schemas.microsoft.com/office/drawing/2014/main" id="{458CB0F0-55D7-456A-8042-E54967446C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558" y="9465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</a:rPr>
              <a:t>Model equations: one-phase model</a:t>
            </a:r>
            <a:endParaRPr sz="2000" b="1" dirty="0">
              <a:solidFill>
                <a:schemeClr val="bg1"/>
              </a:solidFill>
            </a:endParaRPr>
          </a:p>
        </p:txBody>
      </p:sp>
      <p:grpSp>
        <p:nvGrpSpPr>
          <p:cNvPr id="70" name="Group 5">
            <a:extLst>
              <a:ext uri="{FF2B5EF4-FFF2-40B4-BE49-F238E27FC236}">
                <a16:creationId xmlns:a16="http://schemas.microsoft.com/office/drawing/2014/main" id="{CDE1949A-2E8A-E24E-B84E-844C919F864B}"/>
              </a:ext>
            </a:extLst>
          </p:cNvPr>
          <p:cNvGrpSpPr>
            <a:grpSpLocks/>
          </p:cNvGrpSpPr>
          <p:nvPr/>
        </p:nvGrpSpPr>
        <p:grpSpPr bwMode="auto">
          <a:xfrm>
            <a:off x="243090" y="2883141"/>
            <a:ext cx="4253989" cy="1674223"/>
            <a:chOff x="149718" y="491458"/>
            <a:chExt cx="14691315" cy="4772895"/>
          </a:xfrm>
        </p:grpSpPr>
        <p:grpSp>
          <p:nvGrpSpPr>
            <p:cNvPr id="71" name="Group 6">
              <a:extLst>
                <a:ext uri="{FF2B5EF4-FFF2-40B4-BE49-F238E27FC236}">
                  <a16:creationId xmlns:a16="http://schemas.microsoft.com/office/drawing/2014/main" id="{3C17251B-9BB9-1846-A89E-5E0787939D9D}"/>
                </a:ext>
              </a:extLst>
            </p:cNvPr>
            <p:cNvGrpSpPr>
              <a:grpSpLocks/>
            </p:cNvGrpSpPr>
            <p:nvPr/>
          </p:nvGrpSpPr>
          <p:grpSpPr bwMode="auto">
            <a:xfrm rot="559871">
              <a:off x="149718" y="1078114"/>
              <a:ext cx="13542441" cy="2988987"/>
              <a:chOff x="0" y="0"/>
              <a:chExt cx="13542441" cy="2988987"/>
            </a:xfrm>
          </p:grpSpPr>
          <p:sp>
            <p:nvSpPr>
              <p:cNvPr id="96" name="AutoShape 7">
                <a:extLst>
                  <a:ext uri="{FF2B5EF4-FFF2-40B4-BE49-F238E27FC236}">
                    <a16:creationId xmlns:a16="http://schemas.microsoft.com/office/drawing/2014/main" id="{25E132B8-DCC8-9A47-82ED-7AC416DD7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15282" cy="2958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2" y="21430"/>
                    </a:moveTo>
                    <a:lnTo>
                      <a:pt x="0" y="0"/>
                    </a:lnTo>
                    <a:cubicBezTo>
                      <a:pt x="1533" y="3728"/>
                      <a:pt x="3371" y="5019"/>
                      <a:pt x="5139" y="3610"/>
                    </a:cubicBezTo>
                    <a:cubicBezTo>
                      <a:pt x="6122" y="2827"/>
                      <a:pt x="7066" y="1207"/>
                      <a:pt x="8072" y="1173"/>
                    </a:cubicBezTo>
                    <a:cubicBezTo>
                      <a:pt x="8967" y="1142"/>
                      <a:pt x="9823" y="2377"/>
                      <a:pt x="10703" y="2994"/>
                    </a:cubicBezTo>
                    <a:cubicBezTo>
                      <a:pt x="12285" y="4101"/>
                      <a:pt x="13893" y="3196"/>
                      <a:pt x="15487" y="2801"/>
                    </a:cubicBezTo>
                    <a:cubicBezTo>
                      <a:pt x="16053" y="2660"/>
                      <a:pt x="16620" y="2586"/>
                      <a:pt x="17184" y="2846"/>
                    </a:cubicBezTo>
                    <a:cubicBezTo>
                      <a:pt x="18930" y="3650"/>
                      <a:pt x="20524" y="7528"/>
                      <a:pt x="21600" y="13584"/>
                    </a:cubicBezTo>
                    <a:lnTo>
                      <a:pt x="21372" y="21600"/>
                    </a:lnTo>
                    <a:lnTo>
                      <a:pt x="32" y="21430"/>
                    </a:lnTo>
                    <a:close/>
                  </a:path>
                </a:pathLst>
              </a:custGeom>
              <a:solidFill>
                <a:srgbClr val="5E5E5E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it-IT" altLang="it-IT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AutoShape 8">
                <a:extLst>
                  <a:ext uri="{FF2B5EF4-FFF2-40B4-BE49-F238E27FC236}">
                    <a16:creationId xmlns:a16="http://schemas.microsoft.com/office/drawing/2014/main" id="{1BF44E85-3C33-FC4F-8917-A2BC08CB4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3" y="1062001"/>
                <a:ext cx="13508808" cy="192698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" y="21546"/>
                    </a:moveTo>
                    <a:lnTo>
                      <a:pt x="0" y="0"/>
                    </a:lnTo>
                    <a:cubicBezTo>
                      <a:pt x="1235" y="7010"/>
                      <a:pt x="3331" y="10587"/>
                      <a:pt x="5251" y="8535"/>
                    </a:cubicBezTo>
                    <a:cubicBezTo>
                      <a:pt x="6609" y="7083"/>
                      <a:pt x="7752" y="2955"/>
                      <a:pt x="9206" y="3063"/>
                    </a:cubicBezTo>
                    <a:cubicBezTo>
                      <a:pt x="11130" y="3206"/>
                      <a:pt x="12555" y="10900"/>
                      <a:pt x="14508" y="9452"/>
                    </a:cubicBezTo>
                    <a:cubicBezTo>
                      <a:pt x="15593" y="8648"/>
                      <a:pt x="16274" y="5110"/>
                      <a:pt x="17236" y="3262"/>
                    </a:cubicBezTo>
                    <a:cubicBezTo>
                      <a:pt x="18707" y="439"/>
                      <a:pt x="20545" y="1729"/>
                      <a:pt x="21590" y="6315"/>
                    </a:cubicBezTo>
                    <a:lnTo>
                      <a:pt x="21600" y="21600"/>
                    </a:lnTo>
                    <a:lnTo>
                      <a:pt x="12" y="21546"/>
                    </a:lnTo>
                    <a:close/>
                  </a:path>
                </a:pathLst>
              </a:custGeom>
              <a:solidFill>
                <a:srgbClr val="D5D5D5"/>
              </a:solidFill>
              <a:ln w="381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it-IT" altLang="it-IT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Line 9">
              <a:extLst>
                <a:ext uri="{FF2B5EF4-FFF2-40B4-BE49-F238E27FC236}">
                  <a16:creationId xmlns:a16="http://schemas.microsoft.com/office/drawing/2014/main" id="{6E73E7CA-FDE5-8549-B997-0C8FD8E39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2089" y="887015"/>
              <a:ext cx="3303384" cy="1"/>
            </a:xfrm>
            <a:prstGeom prst="line">
              <a:avLst/>
            </a:prstGeom>
            <a:noFill/>
            <a:ln w="50800" cap="flat" cmpd="sng">
              <a:solidFill>
                <a:srgbClr val="B51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ine 10">
              <a:extLst>
                <a:ext uri="{FF2B5EF4-FFF2-40B4-BE49-F238E27FC236}">
                  <a16:creationId xmlns:a16="http://schemas.microsoft.com/office/drawing/2014/main" id="{C87CF677-C452-6B4A-9D3A-35D536265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1526" y="2199926"/>
              <a:ext cx="5067487" cy="1"/>
            </a:xfrm>
            <a:prstGeom prst="line">
              <a:avLst/>
            </a:prstGeom>
            <a:noFill/>
            <a:ln w="50800" cap="flat" cmpd="sng">
              <a:solidFill>
                <a:srgbClr val="B51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ine 11">
              <a:extLst>
                <a:ext uri="{FF2B5EF4-FFF2-40B4-BE49-F238E27FC236}">
                  <a16:creationId xmlns:a16="http://schemas.microsoft.com/office/drawing/2014/main" id="{949A358F-7108-A241-A609-30A430926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2344" y="904336"/>
              <a:ext cx="1" cy="1275160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12">
              <a:extLst>
                <a:ext uri="{FF2B5EF4-FFF2-40B4-BE49-F238E27FC236}">
                  <a16:creationId xmlns:a16="http://schemas.microsoft.com/office/drawing/2014/main" id="{0DD19023-B4D8-B04A-8AC8-9327BE0696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85182" y="1339358"/>
              <a:ext cx="389096" cy="56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77" name="Line 13">
              <a:extLst>
                <a:ext uri="{FF2B5EF4-FFF2-40B4-BE49-F238E27FC236}">
                  <a16:creationId xmlns:a16="http://schemas.microsoft.com/office/drawing/2014/main" id="{27FCE843-2BD1-344C-85A7-7C56FC886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0652" y="3727272"/>
              <a:ext cx="3303384" cy="1"/>
            </a:xfrm>
            <a:prstGeom prst="line">
              <a:avLst/>
            </a:prstGeom>
            <a:noFill/>
            <a:ln w="50800" cap="flat" cmpd="sng">
              <a:solidFill>
                <a:srgbClr val="B51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Line 14">
              <a:extLst>
                <a:ext uri="{FF2B5EF4-FFF2-40B4-BE49-F238E27FC236}">
                  <a16:creationId xmlns:a16="http://schemas.microsoft.com/office/drawing/2014/main" id="{52C2BFD6-4D4E-7E41-92A1-FC990B65A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2343" y="2185325"/>
              <a:ext cx="1" cy="1506591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 Box 15">
              <a:extLst>
                <a:ext uri="{FF2B5EF4-FFF2-40B4-BE49-F238E27FC236}">
                  <a16:creationId xmlns:a16="http://schemas.microsoft.com/office/drawing/2014/main" id="{DC8611E0-3F67-5E42-8D2E-EC1B4D954E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77062" y="2736062"/>
              <a:ext cx="389708" cy="53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81" name="Line 16">
              <a:extLst>
                <a:ext uri="{FF2B5EF4-FFF2-40B4-BE49-F238E27FC236}">
                  <a16:creationId xmlns:a16="http://schemas.microsoft.com/office/drawing/2014/main" id="{865EBB3B-0E8E-4B4C-92C5-ABE077B881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0389" y="3482717"/>
              <a:ext cx="1" cy="953214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Line 17">
              <a:extLst>
                <a:ext uri="{FF2B5EF4-FFF2-40B4-BE49-F238E27FC236}">
                  <a16:creationId xmlns:a16="http://schemas.microsoft.com/office/drawing/2014/main" id="{D6B15139-665E-924E-9D16-75BBAA4FB5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0261" y="4432722"/>
              <a:ext cx="596614" cy="730203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ine 18">
              <a:extLst>
                <a:ext uri="{FF2B5EF4-FFF2-40B4-BE49-F238E27FC236}">
                  <a16:creationId xmlns:a16="http://schemas.microsoft.com/office/drawing/2014/main" id="{628CBFDE-0530-194C-8910-986C3188A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5310" y="4424286"/>
              <a:ext cx="957819" cy="1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 Box 19">
              <a:extLst>
                <a:ext uri="{FF2B5EF4-FFF2-40B4-BE49-F238E27FC236}">
                  <a16:creationId xmlns:a16="http://schemas.microsoft.com/office/drawing/2014/main" id="{37B10F12-3129-9446-8F6C-34F88CC9429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35844" y="3366205"/>
              <a:ext cx="268791" cy="48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85" name="Text Box 20">
              <a:extLst>
                <a:ext uri="{FF2B5EF4-FFF2-40B4-BE49-F238E27FC236}">
                  <a16:creationId xmlns:a16="http://schemas.microsoft.com/office/drawing/2014/main" id="{4E6B3310-B292-5F4C-B343-E59EB4F1198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08940" y="4842532"/>
              <a:ext cx="260768" cy="421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" name="Text Box 21">
              <a:extLst>
                <a:ext uri="{FF2B5EF4-FFF2-40B4-BE49-F238E27FC236}">
                  <a16:creationId xmlns:a16="http://schemas.microsoft.com/office/drawing/2014/main" id="{BE0B6553-FFBC-BF4A-9423-2288EACA8E3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82571" y="4361701"/>
              <a:ext cx="297702" cy="475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87" name="Text Box 22">
              <a:extLst>
                <a:ext uri="{FF2B5EF4-FFF2-40B4-BE49-F238E27FC236}">
                  <a16:creationId xmlns:a16="http://schemas.microsoft.com/office/drawing/2014/main" id="{55103297-E8AE-2D4A-8595-140CF0FFAD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10288" y="491458"/>
              <a:ext cx="2634067" cy="537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Free Surface</a:t>
              </a:r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3BE5BCCD-EEDE-0D41-967B-977E6000E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0082" y="837410"/>
              <a:ext cx="693394" cy="1043114"/>
            </a:xfrm>
            <a:custGeom>
              <a:avLst/>
              <a:gdLst>
                <a:gd name="T0" fmla="*/ 8366 w 16733"/>
                <a:gd name="T1" fmla="*/ 10800 h 21600"/>
                <a:gd name="T2" fmla="*/ 8366 w 16733"/>
                <a:gd name="T3" fmla="*/ 10800 h 21600"/>
                <a:gd name="T4" fmla="*/ 8366 w 16733"/>
                <a:gd name="T5" fmla="*/ 10800 h 21600"/>
                <a:gd name="T6" fmla="*/ 8366 w 16733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33" h="21600">
                  <a:moveTo>
                    <a:pt x="0" y="21600"/>
                  </a:moveTo>
                  <a:cubicBezTo>
                    <a:pt x="18329" y="14932"/>
                    <a:pt x="21600" y="7732"/>
                    <a:pt x="9813" y="0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7F1B08B6-2025-564F-B710-7F07ADC97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7487" y="3145453"/>
              <a:ext cx="1766065" cy="1893464"/>
            </a:xfrm>
            <a:custGeom>
              <a:avLst/>
              <a:gdLst>
                <a:gd name="T0" fmla="*/ 10566 w 21133"/>
                <a:gd name="T1" fmla="*/ 10260 h 20521"/>
                <a:gd name="T2" fmla="*/ 10566 w 21133"/>
                <a:gd name="T3" fmla="*/ 10260 h 20521"/>
                <a:gd name="T4" fmla="*/ 10566 w 21133"/>
                <a:gd name="T5" fmla="*/ 10260 h 20521"/>
                <a:gd name="T6" fmla="*/ 10566 w 21133"/>
                <a:gd name="T7" fmla="*/ 10260 h 20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33" h="20521">
                  <a:moveTo>
                    <a:pt x="20368" y="0"/>
                  </a:moveTo>
                  <a:cubicBezTo>
                    <a:pt x="21600" y="3599"/>
                    <a:pt x="21337" y="7483"/>
                    <a:pt x="19629" y="10919"/>
                  </a:cubicBezTo>
                  <a:cubicBezTo>
                    <a:pt x="16234" y="17748"/>
                    <a:pt x="8135" y="21600"/>
                    <a:pt x="0" y="20254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28">
              <a:extLst>
                <a:ext uri="{FF2B5EF4-FFF2-40B4-BE49-F238E27FC236}">
                  <a16:creationId xmlns:a16="http://schemas.microsoft.com/office/drawing/2014/main" id="{9952EDA4-AE70-CF45-A60E-3ED9817B59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35481" y="4599560"/>
              <a:ext cx="2911841" cy="628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it-IT" alt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Wet</a:t>
              </a:r>
              <a:r>
                <a: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" </a:t>
              </a:r>
              <a:r>
                <a:rPr lang="it-IT" alt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lang="it-IT" alt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79C99112-1A65-2A49-AF14-1399BC383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0299" y="2374707"/>
              <a:ext cx="1530446" cy="1029504"/>
            </a:xfrm>
            <a:custGeom>
              <a:avLst/>
              <a:gdLst>
                <a:gd name="T0" fmla="*/ 10257 w 20515"/>
                <a:gd name="T1" fmla="*/ 10800 h 21600"/>
                <a:gd name="T2" fmla="*/ 10257 w 20515"/>
                <a:gd name="T3" fmla="*/ 10800 h 21600"/>
                <a:gd name="T4" fmla="*/ 10257 w 20515"/>
                <a:gd name="T5" fmla="*/ 10800 h 21600"/>
                <a:gd name="T6" fmla="*/ 10257 w 20515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15" h="21600">
                  <a:moveTo>
                    <a:pt x="0" y="21600"/>
                  </a:moveTo>
                  <a:cubicBezTo>
                    <a:pt x="2826" y="19150"/>
                    <a:pt x="6006" y="17968"/>
                    <a:pt x="9207" y="18128"/>
                  </a:cubicBezTo>
                  <a:cubicBezTo>
                    <a:pt x="11900" y="18263"/>
                    <a:pt x="14786" y="19378"/>
                    <a:pt x="17270" y="17227"/>
                  </a:cubicBezTo>
                  <a:cubicBezTo>
                    <a:pt x="21576" y="13500"/>
                    <a:pt x="21600" y="3796"/>
                    <a:pt x="17319" y="0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it-IT" altLang="it-IT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 Box 30">
              <a:extLst>
                <a:ext uri="{FF2B5EF4-FFF2-40B4-BE49-F238E27FC236}">
                  <a16:creationId xmlns:a16="http://schemas.microsoft.com/office/drawing/2014/main" id="{78F6767B-DF34-2347-965C-0578E6DB00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30344" y="1358966"/>
              <a:ext cx="2610689" cy="647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r>
                <a:rPr lang="it-IT" alt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"Dry" </a:t>
              </a:r>
              <a:r>
                <a:rPr lang="it-IT" alt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lang="it-IT" altLang="it-I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29AE21-75B2-2A4C-A670-31B0C50A42CB}"/>
                  </a:ext>
                </a:extLst>
              </p:cNvPr>
              <p:cNvSpPr txBox="1"/>
              <p:nvPr/>
            </p:nvSpPr>
            <p:spPr>
              <a:xfrm>
                <a:off x="4564261" y="2468610"/>
                <a:ext cx="15215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29AE21-75B2-2A4C-A670-31B0C50A4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261" y="2468610"/>
                <a:ext cx="152157" cy="215444"/>
              </a:xfrm>
              <a:prstGeom prst="rect">
                <a:avLst/>
              </a:prstGeom>
              <a:blipFill>
                <a:blip r:embed="rId4"/>
                <a:stretch>
                  <a:fillRect l="-23077" r="-23077" b="-11111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2AB87AF-ECC6-2245-8A1E-1A18A83771BB}"/>
                  </a:ext>
                </a:extLst>
              </p:cNvPr>
              <p:cNvSpPr txBox="1"/>
              <p:nvPr/>
            </p:nvSpPr>
            <p:spPr>
              <a:xfrm>
                <a:off x="4567927" y="2754161"/>
                <a:ext cx="523348" cy="232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2AB87AF-ECC6-2245-8A1E-1A18A837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927" y="2754161"/>
                <a:ext cx="523348" cy="232436"/>
              </a:xfrm>
              <a:prstGeom prst="rect">
                <a:avLst/>
              </a:prstGeom>
              <a:blipFill>
                <a:blip r:embed="rId5"/>
                <a:stretch>
                  <a:fillRect l="-4762" r="-2381" b="-15000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Shape 206">
            <a:extLst>
              <a:ext uri="{FF2B5EF4-FFF2-40B4-BE49-F238E27FC236}">
                <a16:creationId xmlns:a16="http://schemas.microsoft.com/office/drawing/2014/main" id="{1531E837-008F-4948-B38D-3A8FAE4AD14D}"/>
              </a:ext>
            </a:extLst>
          </p:cNvPr>
          <p:cNvSpPr txBox="1"/>
          <p:nvPr/>
        </p:nvSpPr>
        <p:spPr>
          <a:xfrm>
            <a:off x="4663370" y="2238476"/>
            <a:ext cx="1960907" cy="2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5252"/>
                </a:solidFill>
                <a:latin typeface="Montserrat"/>
                <a:ea typeface="Montserrat"/>
                <a:cs typeface="Montserrat"/>
                <a:sym typeface="Montserrat"/>
              </a:rPr>
              <a:t>State variables</a:t>
            </a: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F39E61-BD31-3A4D-95E5-45E753F23EFE}"/>
              </a:ext>
            </a:extLst>
          </p:cNvPr>
          <p:cNvSpPr txBox="1"/>
          <p:nvPr/>
        </p:nvSpPr>
        <p:spPr>
          <a:xfrm>
            <a:off x="254810" y="3586734"/>
            <a:ext cx="45719" cy="202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it-IT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EE2E54C-53F7-A546-B00A-1E22CA22B044}"/>
              </a:ext>
            </a:extLst>
          </p:cNvPr>
          <p:cNvSpPr txBox="1"/>
          <p:nvPr/>
        </p:nvSpPr>
        <p:spPr>
          <a:xfrm>
            <a:off x="243090" y="3945250"/>
            <a:ext cx="45719" cy="202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it-IT" b="0" dirty="0"/>
          </a:p>
        </p:txBody>
      </p:sp>
      <p:pic>
        <p:nvPicPr>
          <p:cNvPr id="1026" name="Picture 2" descr="\begin{eqnarray}\label{model}&#10;\partial_t h + \partial_x U_x + \partial_y U_y &amp;=&amp; 0,  \ \ \ \nonumber\\&#10;\partial_t U_x + \partial_x \left(\frac{U_x^2}{h}+\frac{1}{2} g h^2\right) + \partial_y \left(\frac{U_x U_y}{h}\right)  &amp;=&amp; \dfrac{1}{\rho}f^B_x + \dfrac{1}{\rho} \partial_x(\sigma_{xx} h) + \dfrac{1}{\rho} \partial_y (\sigma_{xy} h)-gh\partial_x Z, \ \ \ \nonumber\\&#10;\partial_t U_y  + \partial_x \left(\frac{U_y U_x}{h}\right) + \partial_y \left(\frac{U_y^2}{h}+\frac{1}{2} g h^2\right)  &amp;=&amp; \dfrac{1}{\rho}f^B_y + \dfrac{1}{\rho} \partial_x(\sigma_{xy} h) + \dfrac{1}{\rho} \partial_y (\sigma_{yy} h)-gh\partial_y Z.&#10;\end{eqnarray}">
            <a:extLst>
              <a:ext uri="{FF2B5EF4-FFF2-40B4-BE49-F238E27FC236}">
                <a16:creationId xmlns:a16="http://schemas.microsoft.com/office/drawing/2014/main" id="{702F1D2D-05BE-454A-A5EE-A3CC6A24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47" y="1030085"/>
            <a:ext cx="5461290" cy="10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1516318C-5544-EA4E-B4CF-974A267B5736}"/>
              </a:ext>
            </a:extLst>
          </p:cNvPr>
          <p:cNvSpPr/>
          <p:nvPr/>
        </p:nvSpPr>
        <p:spPr>
          <a:xfrm>
            <a:off x="33491" y="6314893"/>
            <a:ext cx="9046093" cy="43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Quecedo</a:t>
            </a:r>
            <a:r>
              <a:rPr lang="en-GB" sz="1000" dirty="0"/>
              <a:t> M, Pastor M, Herreros MI, Fernández </a:t>
            </a:r>
            <a:r>
              <a:rPr lang="en-GB" sz="1000" dirty="0" err="1"/>
              <a:t>Merodo</a:t>
            </a:r>
            <a:r>
              <a:rPr lang="en-GB" sz="1000" dirty="0"/>
              <a:t> JA. Numerical modelling of the propagation of fast landslides using the finite element method. International Journal for Numerical Methods in Engineering 2004; 59(6): 755-794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  <p:sp>
        <p:nvSpPr>
          <p:cNvPr id="103" name="Shape 149">
            <a:extLst>
              <a:ext uri="{FF2B5EF4-FFF2-40B4-BE49-F238E27FC236}">
                <a16:creationId xmlns:a16="http://schemas.microsoft.com/office/drawing/2014/main" id="{1AC69C47-2641-D447-B8FC-2430CC6771C6}"/>
              </a:ext>
            </a:extLst>
          </p:cNvPr>
          <p:cNvSpPr txBox="1">
            <a:spLocks/>
          </p:cNvSpPr>
          <p:nvPr/>
        </p:nvSpPr>
        <p:spPr>
          <a:xfrm>
            <a:off x="4344211" y="3347339"/>
            <a:ext cx="5292605" cy="244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indent="-292100">
              <a:lnSpc>
                <a:spcPct val="218181"/>
              </a:lnSpc>
              <a:buSzPts val="1000"/>
            </a:pPr>
            <a:r>
              <a:rPr lang="en-GB" sz="1200" dirty="0"/>
              <a:t>Depth-integrated </a:t>
            </a:r>
            <a:r>
              <a:rPr lang="en-GB" sz="1200" dirty="0" err="1"/>
              <a:t>visco</a:t>
            </a:r>
            <a:r>
              <a:rPr lang="en-GB" sz="1200" dirty="0"/>
              <a:t>-plastic Bingham stress model,</a:t>
            </a:r>
            <a:endParaRPr lang="it-IT" dirty="0"/>
          </a:p>
          <a:p>
            <a:pPr lvl="0" indent="-292100">
              <a:lnSpc>
                <a:spcPct val="218181"/>
              </a:lnSpc>
              <a:buSzPts val="1000"/>
            </a:pPr>
            <a:r>
              <a:rPr lang="en-GB" sz="1200" dirty="0" err="1"/>
              <a:t>Voellmy</a:t>
            </a:r>
            <a:r>
              <a:rPr lang="en-GB" sz="1200" dirty="0"/>
              <a:t> rheology</a:t>
            </a:r>
            <a:r>
              <a:rPr lang="en-GB" dirty="0"/>
              <a:t>,</a:t>
            </a:r>
          </a:p>
          <a:p>
            <a:pPr lvl="0" indent="-292100">
              <a:lnSpc>
                <a:spcPct val="218181"/>
              </a:lnSpc>
              <a:buSzPts val="1000"/>
            </a:pPr>
            <a:endParaRPr lang="en-GB" sz="1800" dirty="0"/>
          </a:p>
          <a:p>
            <a:pPr lvl="0" indent="-292100">
              <a:lnSpc>
                <a:spcPct val="218181"/>
              </a:lnSpc>
              <a:buSzPts val="1000"/>
            </a:pPr>
            <a:endParaRPr lang="ar-AE" sz="18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7D6A9B5-B213-1040-A786-DA34FAF554BD}"/>
              </a:ext>
            </a:extLst>
          </p:cNvPr>
          <p:cNvSpPr/>
          <p:nvPr/>
        </p:nvSpPr>
        <p:spPr>
          <a:xfrm>
            <a:off x="563688" y="1208705"/>
            <a:ext cx="2105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In case of "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gentle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"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slope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 ​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averaging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 in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vertical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direction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​,</a:t>
            </a:r>
          </a:p>
          <a:p>
            <a:pPr lvl="0"/>
            <a:endParaRPr lang="it-IT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endParaRPr lang="it-IT"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Shape 185">
            <a:extLst>
              <a:ext uri="{FF2B5EF4-FFF2-40B4-BE49-F238E27FC236}">
                <a16:creationId xmlns:a16="http://schemas.microsoft.com/office/drawing/2014/main" id="{C0AA8586-A5AD-D74E-9016-B452EE5C4D91}"/>
              </a:ext>
            </a:extLst>
          </p:cNvPr>
          <p:cNvSpPr txBox="1"/>
          <p:nvPr/>
        </p:nvSpPr>
        <p:spPr>
          <a:xfrm>
            <a:off x="5276276" y="4541430"/>
            <a:ext cx="3356024" cy="45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sz="15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focus on the </a:t>
            </a:r>
            <a:r>
              <a:rPr lang="it-IT" sz="15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study</a:t>
            </a:r>
            <a:r>
              <a:rPr lang="it-IT" sz="15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landslides</a:t>
            </a:r>
            <a:r>
              <a:rPr lang="it-IT" sz="15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runout</a:t>
            </a:r>
            <a:r>
              <a:rPr lang="it-IT" sz="15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sz="15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fast </a:t>
            </a:r>
            <a:r>
              <a:rPr lang="it-IT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landslides</a:t>
            </a:r>
            <a:endParaRPr sz="15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Shape 199">
            <a:extLst>
              <a:ext uri="{FF2B5EF4-FFF2-40B4-BE49-F238E27FC236}">
                <a16:creationId xmlns:a16="http://schemas.microsoft.com/office/drawing/2014/main" id="{3E1AEB79-CCC5-7B46-A461-CF083F99564E}"/>
              </a:ext>
            </a:extLst>
          </p:cNvPr>
          <p:cNvSpPr/>
          <p:nvPr/>
        </p:nvSpPr>
        <p:spPr>
          <a:xfrm>
            <a:off x="5182897" y="4379349"/>
            <a:ext cx="3542783" cy="1236057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61BFD5B-EF7E-1DAE-862B-FF034CAE7378}"/>
                  </a:ext>
                </a:extLst>
              </p:cNvPr>
              <p:cNvSpPr/>
              <p:nvPr/>
            </p:nvSpPr>
            <p:spPr>
              <a:xfrm>
                <a:off x="243090" y="5324800"/>
                <a:ext cx="396942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Conservation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law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form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in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moving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200" b="0" i="0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Ω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𝑤</m:t>
                        </m:r>
                      </m:sub>
                    </m:sSub>
                  </m:oMath>
                </a14:m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61BFD5B-EF7E-1DAE-862B-FF034CAE7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90" y="5324800"/>
                <a:ext cx="3969424" cy="461665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\partial_t \mathbf{q} + \nabla \cdot \mathbf{F} + \nabla \cdot \mathbf{G} + \mathbf{B}\nabla Z = \mathbf{r}\quad \text{in } \ \Omega_w\times(0,T]">
            <a:extLst>
              <a:ext uri="{FF2B5EF4-FFF2-40B4-BE49-F238E27FC236}">
                <a16:creationId xmlns:a16="http://schemas.microsoft.com/office/drawing/2014/main" id="{B9C4DFE9-05B7-A752-AF3F-7DE8AE2A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" y="5881183"/>
            <a:ext cx="5039634" cy="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8">
                <a:extLst>
                  <a:ext uri="{FF2B5EF4-FFF2-40B4-BE49-F238E27FC236}">
                    <a16:creationId xmlns:a16="http://schemas.microsoft.com/office/drawing/2014/main" id="{0C26A900-026F-6E46-B48C-D0915A3C05BD}"/>
                  </a:ext>
                </a:extLst>
              </p:cNvPr>
              <p:cNvSpPr txBox="1"/>
              <p:nvPr/>
            </p:nvSpPr>
            <p:spPr>
              <a:xfrm>
                <a:off x="4587291" y="3006866"/>
                <a:ext cx="15985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2" name="TextBox 8">
                <a:extLst>
                  <a:ext uri="{FF2B5EF4-FFF2-40B4-BE49-F238E27FC236}">
                    <a16:creationId xmlns:a16="http://schemas.microsoft.com/office/drawing/2014/main" id="{0C26A900-026F-6E46-B48C-D0915A3C0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91" y="3006866"/>
                <a:ext cx="159852" cy="215444"/>
              </a:xfrm>
              <a:prstGeom prst="rect">
                <a:avLst/>
              </a:prstGeom>
              <a:blipFill>
                <a:blip r:embed="rId9"/>
                <a:stretch>
                  <a:fillRect l="-23077" r="-23077" b="-11111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hape 206">
            <a:extLst>
              <a:ext uri="{FF2B5EF4-FFF2-40B4-BE49-F238E27FC236}">
                <a16:creationId xmlns:a16="http://schemas.microsoft.com/office/drawing/2014/main" id="{F46C6768-4F36-B359-89DE-872C1D318CAD}"/>
              </a:ext>
            </a:extLst>
          </p:cNvPr>
          <p:cNvSpPr txBox="1"/>
          <p:nvPr/>
        </p:nvSpPr>
        <p:spPr>
          <a:xfrm>
            <a:off x="5087822" y="3012906"/>
            <a:ext cx="1960907" cy="2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Orography profile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4C39B-408F-FD7E-1E88-5FD086CC2F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22FC353F-BB74-BBB6-D161-198A5D74B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869" y="2891234"/>
            <a:ext cx="4576767" cy="3185905"/>
          </a:xfrm>
          <a:prstGeom prst="rect">
            <a:avLst/>
          </a:prstGeom>
        </p:spPr>
      </p:pic>
      <p:sp>
        <p:nvSpPr>
          <p:cNvPr id="7" name="Shape 148">
            <a:extLst>
              <a:ext uri="{FF2B5EF4-FFF2-40B4-BE49-F238E27FC236}">
                <a16:creationId xmlns:a16="http://schemas.microsoft.com/office/drawing/2014/main" id="{D99881F0-542D-A389-C23A-ADDAB6CD9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>
                <a:solidFill>
                  <a:schemeClr val="bg1"/>
                </a:solidFill>
              </a:rPr>
              <a:t>Discrete </a:t>
            </a:r>
            <a:r>
              <a:rPr lang="it-IT" sz="2000" b="1" dirty="0" err="1">
                <a:solidFill>
                  <a:schemeClr val="bg1"/>
                </a:solidFill>
              </a:rPr>
              <a:t>spaces</a:t>
            </a:r>
            <a:r>
              <a:rPr lang="it-IT" sz="2000" b="1" dirty="0">
                <a:solidFill>
                  <a:schemeClr val="bg1"/>
                </a:solidFill>
              </a:rPr>
              <a:t> on </a:t>
            </a:r>
            <a:r>
              <a:rPr lang="it-IT" sz="2000" b="1" dirty="0" err="1">
                <a:solidFill>
                  <a:schemeClr val="bg1"/>
                </a:solidFill>
              </a:rPr>
              <a:t>quadtree</a:t>
            </a:r>
            <a:r>
              <a:rPr lang="it-IT" sz="2000" b="1" dirty="0">
                <a:solidFill>
                  <a:schemeClr val="bg1"/>
                </a:solidFill>
              </a:rPr>
              <a:t> meshes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\begin{equation}&#10;    \tilde{\phi}_i^{(1)}(\mathbf{x}) = \sum_{k=1}^{N^{(1)}_{l_1}} w_{k,l_1} \phi_{k}^{(1),h/2^{l_1}}(\mathbf{x}) + &#10;    \sum_{k=1}^{N^{(1)}_{l_2}} w_{k,l_2} \phi_{k}^{(1), h/2^{l_2}}(\mathbf{x})&#10;\end{equation}">
            <a:extLst>
              <a:ext uri="{FF2B5EF4-FFF2-40B4-BE49-F238E27FC236}">
                <a16:creationId xmlns:a16="http://schemas.microsoft.com/office/drawing/2014/main" id="{CB23BAA6-60C7-7A0A-C9F6-40767465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89" y="2281497"/>
            <a:ext cx="5859118" cy="4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begin{equation}&#10;    \sum_{i=1}^{\tilde{N}^{(1)}} \tilde{\phi}_i^{(1)}(\mathbf{x}) = 1,&#10;\end{equation}">
            <a:extLst>
              <a:ext uri="{FF2B5EF4-FFF2-40B4-BE49-F238E27FC236}">
                <a16:creationId xmlns:a16="http://schemas.microsoft.com/office/drawing/2014/main" id="{CB3C0DDE-411D-A55E-FC25-3505CFFC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4115771"/>
            <a:ext cx="2264537" cy="5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begin{equation}&#10;    \tilde{\phi}_i^{(1)}(\mathbf{x}_j) = \delta_{ij},  &#10;\end{equation}">
            <a:extLst>
              <a:ext uri="{FF2B5EF4-FFF2-40B4-BE49-F238E27FC236}">
                <a16:creationId xmlns:a16="http://schemas.microsoft.com/office/drawing/2014/main" id="{560781B4-6F02-E3A2-6F34-2112147D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" y="5316096"/>
            <a:ext cx="1583021" cy="41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35B46D-B5E4-694C-9CB0-85700501D66E}"/>
              </a:ext>
            </a:extLst>
          </p:cNvPr>
          <p:cNvSpPr/>
          <p:nvPr/>
        </p:nvSpPr>
        <p:spPr>
          <a:xfrm>
            <a:off x="391364" y="4941716"/>
            <a:ext cx="2105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Lagrangian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property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127BCA-B864-07A6-DAE9-536858F7EABF}"/>
              </a:ext>
            </a:extLst>
          </p:cNvPr>
          <p:cNvSpPr/>
          <p:nvPr/>
        </p:nvSpPr>
        <p:spPr>
          <a:xfrm>
            <a:off x="391364" y="3713110"/>
            <a:ext cx="3004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Partition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unity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property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105B0B-310A-AE2C-E5D0-819CC2476023}"/>
                  </a:ext>
                </a:extLst>
              </p:cNvPr>
              <p:cNvSpPr/>
              <p:nvPr/>
            </p:nvSpPr>
            <p:spPr>
              <a:xfrm>
                <a:off x="563688" y="1208705"/>
                <a:ext cx="799812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presence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hanging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nodes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modify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the standard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continuous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functional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spaces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on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quadrilateral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structured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meshes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without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adding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any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further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dof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. </a:t>
                </a:r>
              </a:p>
              <a:p>
                <a:pPr lvl="0"/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lvl="0"/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Considering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two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level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refinement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𝑙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𝑙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sub>
                    </m:sSub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</m:t>
                    </m:r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𝑙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1</m:t>
                        </m:r>
                      </m:sub>
                    </m:sSub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+1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with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corresponding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piecewise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bilinear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basis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functions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together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with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cardinality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basis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function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on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quadtree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mesh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reads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105B0B-310A-AE2C-E5D0-819CC2476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88" y="1208705"/>
                <a:ext cx="7998120" cy="1015663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A95427F-22B1-5FC8-BBFA-E5BA66060CC4}"/>
              </a:ext>
            </a:extLst>
          </p:cNvPr>
          <p:cNvSpPr/>
          <p:nvPr/>
        </p:nvSpPr>
        <p:spPr>
          <a:xfrm>
            <a:off x="189616" y="3152001"/>
            <a:ext cx="3870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The weights are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determined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by,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1A9C1E-C8DD-EAF6-E051-B402E4B7D74B}"/>
              </a:ext>
            </a:extLst>
          </p:cNvPr>
          <p:cNvSpPr/>
          <p:nvPr/>
        </p:nvSpPr>
        <p:spPr>
          <a:xfrm>
            <a:off x="33492" y="6132385"/>
            <a:ext cx="9110509" cy="43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/>
              <a:t>[</a:t>
            </a:r>
            <a:r>
              <a:rPr lang="en-GB" sz="1000" dirty="0" err="1"/>
              <a:t>Burstedde</a:t>
            </a:r>
            <a:r>
              <a:rPr lang="en-GB" sz="1000" dirty="0"/>
              <a:t> </a:t>
            </a:r>
            <a:r>
              <a:rPr lang="en-GB" sz="1000" dirty="0" err="1"/>
              <a:t>C,Wilcox</a:t>
            </a:r>
            <a:r>
              <a:rPr lang="en-GB" sz="1000" dirty="0"/>
              <a:t> LC, Ghattas O. p4est: Scalable algorithms for parallel adaptive mesh refinement on forests of octrees. SIAM Journal on Scientific Computing 2011; 33(3): 1103–1133.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2007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561808" y="6530497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4" name="Shape 148">
            <a:extLst>
              <a:ext uri="{FF2B5EF4-FFF2-40B4-BE49-F238E27FC236}">
                <a16:creationId xmlns:a16="http://schemas.microsoft.com/office/drawing/2014/main" id="{48B81B75-F4F7-43E3-97B8-90DE4D654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>
                <a:solidFill>
                  <a:schemeClr val="bg1"/>
                </a:solidFill>
              </a:rPr>
              <a:t>TG2-PC </a:t>
            </a:r>
            <a:r>
              <a:rPr lang="it-IT" sz="2000" b="1" dirty="0" err="1">
                <a:solidFill>
                  <a:schemeClr val="bg1"/>
                </a:solidFill>
              </a:rPr>
              <a:t>discretization</a:t>
            </a:r>
            <a:r>
              <a:rPr lang="it-IT" sz="2000" b="1" dirty="0">
                <a:solidFill>
                  <a:schemeClr val="bg1"/>
                </a:solidFill>
              </a:rPr>
              <a:t> on </a:t>
            </a:r>
            <a:r>
              <a:rPr lang="it-IT" sz="2000" b="1" dirty="0" err="1">
                <a:solidFill>
                  <a:schemeClr val="bg1"/>
                </a:solidFill>
              </a:rPr>
              <a:t>quadtree</a:t>
            </a:r>
            <a:r>
              <a:rPr lang="it-IT" sz="2000" b="1" dirty="0">
                <a:solidFill>
                  <a:schemeClr val="bg1"/>
                </a:solidFill>
              </a:rPr>
              <a:t> meshes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3" name="Shape 185">
            <a:extLst>
              <a:ext uri="{FF2B5EF4-FFF2-40B4-BE49-F238E27FC236}">
                <a16:creationId xmlns:a16="http://schemas.microsoft.com/office/drawing/2014/main" id="{2177451B-46E9-114A-9B8B-2D8B15ADA827}"/>
              </a:ext>
            </a:extLst>
          </p:cNvPr>
          <p:cNvSpPr txBox="1"/>
          <p:nvPr/>
        </p:nvSpPr>
        <p:spPr>
          <a:xfrm>
            <a:off x="5385968" y="4465337"/>
            <a:ext cx="3356024" cy="45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issue is the necessity to have an </a:t>
            </a:r>
            <a:r>
              <a:rPr lang="en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effic</a:t>
            </a:r>
            <a:r>
              <a:rPr lang="en-GB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5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ent</a:t>
            </a:r>
            <a:r>
              <a:rPr lang="en" sz="15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numerical framework </a:t>
            </a:r>
            <a:r>
              <a:rPr lang="en" sz="15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Wingdings" pitchFamily="2" charset="2"/>
              </a:rPr>
              <a:t> TG2 + mass lumping </a:t>
            </a:r>
            <a:endParaRPr sz="15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Shape 199">
            <a:extLst>
              <a:ext uri="{FF2B5EF4-FFF2-40B4-BE49-F238E27FC236}">
                <a16:creationId xmlns:a16="http://schemas.microsoft.com/office/drawing/2014/main" id="{376B1CE0-87FE-3947-B17F-FC62611B67CE}"/>
              </a:ext>
            </a:extLst>
          </p:cNvPr>
          <p:cNvSpPr/>
          <p:nvPr/>
        </p:nvSpPr>
        <p:spPr>
          <a:xfrm>
            <a:off x="5289517" y="4401687"/>
            <a:ext cx="3542783" cy="1236057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6F39BF-E1E0-F348-9A47-7CAC447AB061}"/>
              </a:ext>
            </a:extLst>
          </p:cNvPr>
          <p:cNvSpPr/>
          <p:nvPr/>
        </p:nvSpPr>
        <p:spPr>
          <a:xfrm>
            <a:off x="120502" y="738001"/>
            <a:ext cx="90234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it-IT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employ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two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step second  order 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Taylor-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Galerkin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scheme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(TG2) 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on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quadtree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meshes 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with a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Zalesak’s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flux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correction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term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to compute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numerical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fluxes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in the second step of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method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 the non-conservative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contributions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are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computed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Path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-Conservative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method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(PC)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DD9322-BA2B-4742-9765-0DB68AEE90D8}"/>
              </a:ext>
            </a:extLst>
          </p:cNvPr>
          <p:cNvSpPr/>
          <p:nvPr/>
        </p:nvSpPr>
        <p:spPr>
          <a:xfrm>
            <a:off x="874218" y="3850427"/>
            <a:ext cx="9023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it-IT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endParaRPr lang="it-IT" dirty="0">
              <a:latin typeface="Montserrat"/>
              <a:ea typeface="Montserrat"/>
              <a:cs typeface="Montserrat"/>
              <a:sym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7833ACA-662F-4B4B-9060-8E11C32D33F7}"/>
                  </a:ext>
                </a:extLst>
              </p:cNvPr>
              <p:cNvSpPr/>
              <p:nvPr/>
            </p:nvSpPr>
            <p:spPr>
              <a:xfrm>
                <a:off x="120502" y="3316590"/>
                <a:ext cx="9023498" cy="785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lvl="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𝜙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  <a:ea typeface="Montserrat"/>
                                <a:cs typeface="Montserrat"/>
                                <a:sym typeface="Montserrat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Montserrat"/>
                                <a:cs typeface="Montserrat"/>
                                <a:sym typeface="Montserrat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  <m:sSubSup>
                      <m:sSubSupPr>
                        <m:ctrlPr>
                          <a:rPr lang="it-IT" sz="1200" i="1">
                            <a:latin typeface="Cambria Math" panose="02040503050406030204" pitchFamily="18" charset="0"/>
                            <a:sym typeface="Montserrat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it-IT" sz="1200" i="1">
                                <a:latin typeface="Cambria Math" panose="02040503050406030204" pitchFamily="18" charset="0"/>
                                <a:sym typeface="Montserrat"/>
                              </a:rPr>
                            </m:ctrlPr>
                          </m:acc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sym typeface="Montserrat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it-IT" sz="1200" i="1">
                            <a:latin typeface="Cambria Math" panose="02040503050406030204" pitchFamily="18" charset="0"/>
                            <a:sym typeface="Montserrat"/>
                          </a:rPr>
                          <m:t>𝑗</m:t>
                        </m:r>
                      </m:sub>
                      <m:sup>
                        <m:r>
                          <a:rPr lang="it-IT" sz="1200" i="1">
                            <a:latin typeface="Cambria Math" panose="02040503050406030204" pitchFamily="18" charset="0"/>
                            <a:sym typeface="Montserrat"/>
                          </a:rPr>
                          <m:t>(1)</m:t>
                        </m:r>
                      </m:sup>
                    </m:sSub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define the set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piece-wise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constant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and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bilinear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functions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respectively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on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quadtree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mesh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  <a:endParaRPr lang="it-IT" sz="1200" b="0" i="1" dirty="0">
                  <a:latin typeface="Cambria Math" panose="02040503050406030204" pitchFamily="18" charset="0"/>
                  <a:ea typeface="Montserrat"/>
                  <a:cs typeface="Montserrat"/>
                  <a:sym typeface="Montserrat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endParaRPr lang="it-IT" sz="1200" i="1" dirty="0">
                  <a:latin typeface="Cambria Math" panose="02040503050406030204" pitchFamily="18" charset="0"/>
                  <a:ea typeface="Montserrat"/>
                  <a:cs typeface="Montserrat"/>
                  <a:sym typeface="Montserrat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𝐹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∗, 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𝑛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+</m:t>
                        </m:r>
                        <m:f>
                          <m:f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  <a:ea typeface="Montserrat"/>
                                <a:cs typeface="Montserrat"/>
                                <a:sym typeface="Montserrat"/>
                              </a:rPr>
                            </m:ctrlPr>
                          </m:fPr>
                          <m:num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Montserrat"/>
                                <a:cs typeface="Montserrat"/>
                                <a:sym typeface="Montserrat"/>
                              </a:rPr>
                              <m:t>1</m:t>
                            </m:r>
                          </m:num>
                          <m:den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Montserrat"/>
                                <a:cs typeface="Montserrat"/>
                                <a:sym typeface="Montserrat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numerical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transport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flux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written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according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to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Zalesak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‘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flux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correction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strategy, 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7833ACA-662F-4B4B-9060-8E11C32D33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02" y="3316590"/>
                <a:ext cx="9023498" cy="785215"/>
              </a:xfrm>
              <a:prstGeom prst="rect">
                <a:avLst/>
              </a:prstGeom>
              <a:blipFill>
                <a:blip r:embed="rId3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s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518AE810-5414-444B-BA26-FEDE11711D4F}"/>
              </a:ext>
            </a:extLst>
          </p:cNvPr>
          <p:cNvSpPr/>
          <p:nvPr/>
        </p:nvSpPr>
        <p:spPr>
          <a:xfrm>
            <a:off x="33490" y="6071699"/>
            <a:ext cx="9046093" cy="25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>
                <a:highlight>
                  <a:srgbClr val="FFFFFF"/>
                </a:highlight>
              </a:rPr>
              <a:t>Zalesak</a:t>
            </a:r>
            <a:r>
              <a:rPr lang="en-GB" sz="1000" dirty="0">
                <a:highlight>
                  <a:srgbClr val="FFFFFF"/>
                </a:highlight>
              </a:rPr>
              <a:t>, S.T. (1979). Fully multidimensional flux-corrected transport algorithms for fluids. Journal of computational physics, 31(3): 335-431. 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02BC87-CB7E-9A41-9477-0E7DDFB209E3}"/>
              </a:ext>
            </a:extLst>
          </p:cNvPr>
          <p:cNvSpPr/>
          <p:nvPr/>
        </p:nvSpPr>
        <p:spPr>
          <a:xfrm>
            <a:off x="33490" y="5690168"/>
            <a:ext cx="9046093" cy="43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Quecedo</a:t>
            </a:r>
            <a:r>
              <a:rPr lang="en-GB" sz="1000" dirty="0"/>
              <a:t>, M., &amp; Pastor, M. (2002). A reappraisal of Taylor-</a:t>
            </a:r>
            <a:r>
              <a:rPr lang="en-GB" sz="1000" dirty="0" err="1"/>
              <a:t>Galerkin</a:t>
            </a:r>
            <a:r>
              <a:rPr lang="en-GB" sz="1000" dirty="0"/>
              <a:t> algorithm for drying-wetting areas in shallow water computations. International Journal for Numerical Methods in Fluids. 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  <p:pic>
        <p:nvPicPr>
          <p:cNvPr id="39" name="Immagine 11">
            <a:extLst>
              <a:ext uri="{FF2B5EF4-FFF2-40B4-BE49-F238E27FC236}">
                <a16:creationId xmlns:a16="http://schemas.microsoft.com/office/drawing/2014/main" id="{9FA71C11-FE7B-694A-A067-9B50417FA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0" y="4101805"/>
            <a:ext cx="3347795" cy="158351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BC759E7-B142-9A42-8CEE-28A7B417F82D}"/>
              </a:ext>
            </a:extLst>
          </p:cNvPr>
          <p:cNvSpPr/>
          <p:nvPr/>
        </p:nvSpPr>
        <p:spPr>
          <a:xfrm>
            <a:off x="33489" y="6298437"/>
            <a:ext cx="9046093" cy="25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Zienkiewicz</a:t>
            </a:r>
            <a:r>
              <a:rPr lang="en-GB" sz="1000" dirty="0"/>
              <a:t>, O. C., Morgan, K., &amp; Morgan, K. (2006). Finite elements and approximation. Courier Corporation.</a:t>
            </a:r>
            <a:endParaRPr lang="en-GB" sz="1000" dirty="0">
              <a:highlight>
                <a:srgbClr val="FFFFFF"/>
              </a:highlight>
            </a:endParaRPr>
          </a:p>
        </p:txBody>
      </p:sp>
      <p:pic>
        <p:nvPicPr>
          <p:cNvPr id="3074" name="Picture 2" descr="\begin{align}\label{discrweakform}&#10;    (\mathbf{Q}^{n+\frac{1}{2}},\phi^{(0)}_j)&amp;=(\mathbf{Q}^{n},\phi^{(0)}_j)-\frac{\Delta t}{2}\,(\nabla\cdot{\mathbf{F}^n},\phi^{(0)}_j)-\frac{\Delta t}{2}\,(\mathbf{B}^n\nabla Z^n,\phi^{(0)}_j) \nonumber \\[1mm] &#10;    &amp;+\frac{\Delta t}{2}\,(\mathbf{r}^{n+\frac{1}{2}},\phi^{(0)}_j), \nonumber \\[1mm]&#10;    (\mathbf{Q}^{n+1},\phi^{(1)}_i)&amp;=(\mathbf{Q}^{n},\phi^{(1)}_i)+\Delta t\, %\big[&#10;    (\mathbf{F}^{*,n+\frac{1}{2}},\nabla\phi^{(1)}_i) -\Delta t\, %\big[&#10;    (\mathbf{B}^{n+\frac{1}{2}}\nabla Z^{n+\frac{1}{2}},\phi^{(1)}_i)\nonumber\\[2mm] %+ (\mathbf{G}^{n},\nabla\phi^{(1)}_j) +(\mathbf{r}^{n+\frac{1}{2}},\phi^{(1)}_i)\big] &#10;    &amp;- \Delta t\,%\big[&#10;    \int_{\partial\Omega} \mathbf{F}^{*,n+\frac{1}{2}}\cdot \mathbf{n}\:\phi^{(1)}_i\:d\Sigma &#10;    +\frac{\Delta t}{2}\,(\mathbf{r}^{n}+\mathbf{r}^{n+1},\phi^{(1)}_i), &#10;\end{align}">
            <a:extLst>
              <a:ext uri="{FF2B5EF4-FFF2-40B4-BE49-F238E27FC236}">
                <a16:creationId xmlns:a16="http://schemas.microsoft.com/office/drawing/2014/main" id="{3726D70A-A815-21AE-8BB1-469E144E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15" y="1833752"/>
            <a:ext cx="4929872" cy="15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31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F66D-B0EE-CA42-BC4D-485F7B8DE9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4E1607EA-7D4A-0E41-9DAF-4C21252D5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>
                <a:solidFill>
                  <a:schemeClr val="bg1"/>
                </a:solidFill>
              </a:rPr>
              <a:t>Space-time </a:t>
            </a:r>
            <a:r>
              <a:rPr lang="it-IT" sz="2000" b="1" dirty="0" err="1">
                <a:solidFill>
                  <a:schemeClr val="bg1"/>
                </a:solidFill>
              </a:rPr>
              <a:t>adaptivity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D606BB-A9E8-F444-BDDA-DEFA5F732A2D}"/>
              </a:ext>
            </a:extLst>
          </p:cNvPr>
          <p:cNvSpPr/>
          <p:nvPr/>
        </p:nvSpPr>
        <p:spPr>
          <a:xfrm>
            <a:off x="496956" y="1204249"/>
            <a:ext cx="71859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Quadtree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meshes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enable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easy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coarsening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refinement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operations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use an </a:t>
            </a:r>
            <a:r>
              <a:rPr lang="it-IT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isotropic</a:t>
            </a:r>
            <a:r>
              <a:rPr lang="it-IT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data </a:t>
            </a:r>
            <a:r>
              <a:rPr lang="it-IT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structure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two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adaptation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procedures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are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carried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out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indipendently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they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both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follow the idea of the </a:t>
            </a:r>
            <a:r>
              <a:rPr lang="it-IT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recovery </a:t>
            </a:r>
            <a:r>
              <a:rPr lang="it-IT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based</a:t>
            </a:r>
            <a:r>
              <a:rPr lang="it-IT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estimator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To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prevent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smearing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of the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wet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-dry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interface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implement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Lagrangian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interface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prediction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startegy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2906C-912E-1742-AA2B-E87DF8B7F4A4}"/>
              </a:ext>
            </a:extLst>
          </p:cNvPr>
          <p:cNvSpPr/>
          <p:nvPr/>
        </p:nvSpPr>
        <p:spPr>
          <a:xfrm>
            <a:off x="33491" y="6392037"/>
            <a:ext cx="9110509" cy="25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/>
              <a:t>Porta, G.M., </a:t>
            </a:r>
            <a:r>
              <a:rPr lang="en-GB" sz="1000" dirty="0" err="1"/>
              <a:t>Perotto</a:t>
            </a:r>
            <a:r>
              <a:rPr lang="en-GB" sz="1000" dirty="0"/>
              <a:t>, S., &amp; </a:t>
            </a:r>
            <a:r>
              <a:rPr lang="en-GB" sz="1000" dirty="0" err="1"/>
              <a:t>Ballio</a:t>
            </a:r>
            <a:r>
              <a:rPr lang="en-GB" sz="1000" dirty="0"/>
              <a:t>, F. (2012). A </a:t>
            </a:r>
            <a:r>
              <a:rPr lang="en-GB" sz="1000" dirty="0" err="1"/>
              <a:t>space.time</a:t>
            </a:r>
            <a:r>
              <a:rPr lang="en-GB" sz="1000" dirty="0"/>
              <a:t> adaptation scheme for unsteady shallow water problems. Mathematics and Computer in Simulation. 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D0E92-7FB7-B8E9-63F4-800877B0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06" y="3248306"/>
            <a:ext cx="2903043" cy="2915556"/>
          </a:xfrm>
          <a:prstGeom prst="rect">
            <a:avLst/>
          </a:prstGeom>
        </p:spPr>
      </p:pic>
      <p:pic>
        <p:nvPicPr>
          <p:cNvPr id="10" name="Picture 8" descr="\begin{equation}\label{new_diameter}&#10;    h_Q^* = \frac{\tau}{\tilde{\eta}_Q \sqrt{N}}.&#10;\end{equation}">
            <a:extLst>
              <a:ext uri="{FF2B5EF4-FFF2-40B4-BE49-F238E27FC236}">
                <a16:creationId xmlns:a16="http://schemas.microsoft.com/office/drawing/2014/main" id="{01AA28AA-FBF3-D87A-E2ED-3BE60996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51" y="5355789"/>
            <a:ext cx="1772079" cy="5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begin{equation}\label{stimatore_space}&#10;\eta_Q^2=\int_Q | (\nabla^R z_h^n - \nabla z_h^n){|_Q} |^2 \ dQ,&#10;\end{equation}">
            <a:extLst>
              <a:ext uri="{FF2B5EF4-FFF2-40B4-BE49-F238E27FC236}">
                <a16:creationId xmlns:a16="http://schemas.microsoft.com/office/drawing/2014/main" id="{1B1F6B33-2280-BCDE-D261-CE334412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51" y="3988971"/>
            <a:ext cx="3462756" cy="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22BFDA-CD6A-4626-D2DC-5CCBA6FBFC4A}"/>
                  </a:ext>
                </a:extLst>
              </p:cNvPr>
              <p:cNvSpPr/>
              <p:nvPr/>
            </p:nvSpPr>
            <p:spPr>
              <a:xfrm>
                <a:off x="3915541" y="3169317"/>
                <a:ext cx="424796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The recovery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based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estimator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driven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by the following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local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estimator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error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on the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given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dirty="0" err="1">
                    <a:latin typeface="Montserrat"/>
                    <a:ea typeface="Montserrat"/>
                    <a:cs typeface="Montserrat"/>
                    <a:sym typeface="Montserrat"/>
                  </a:rPr>
                  <a:t>quadrant</a:t>
                </a:r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𝑄</m:t>
                    </m:r>
                  </m:oMath>
                </a14:m>
                <a:r>
                  <a:rPr lang="it-IT" dirty="0">
                    <a:latin typeface="Montserrat"/>
                    <a:ea typeface="Montserrat"/>
                    <a:cs typeface="Montserrat"/>
                    <a:sym typeface="Montserrat"/>
                  </a:rPr>
                  <a:t>,</a:t>
                </a:r>
                <a:endParaRPr lang="it-IT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22BFDA-CD6A-4626-D2DC-5CCBA6FBF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541" y="3169317"/>
                <a:ext cx="4247969" cy="738664"/>
              </a:xfrm>
              <a:prstGeom prst="rect">
                <a:avLst/>
              </a:prstGeom>
              <a:blipFill>
                <a:blip r:embed="rId5"/>
                <a:stretch>
                  <a:fillRect l="-597" t="-1695" r="-896" b="-678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6B6B8D7-C9B6-2234-C986-0DBF627BB699}"/>
              </a:ext>
            </a:extLst>
          </p:cNvPr>
          <p:cNvSpPr/>
          <p:nvPr/>
        </p:nvSpPr>
        <p:spPr>
          <a:xfrm>
            <a:off x="3915540" y="4548203"/>
            <a:ext cx="4247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Exploiting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equidistribution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principle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together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invariance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of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local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scaled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estimator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get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619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26353-E338-7FF2-844D-14A5566A62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3A77-6351-61B5-2707-3283822B2CC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en-GB"/>
              <a:t>SMART-SED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13B08-22B9-92F7-F1B9-DCA4BA5A4D4D}"/>
              </a:ext>
            </a:extLst>
          </p:cNvPr>
          <p:cNvSpPr/>
          <p:nvPr/>
        </p:nvSpPr>
        <p:spPr>
          <a:xfrm>
            <a:off x="33491" y="6314893"/>
            <a:ext cx="9110509" cy="43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/>
              <a:t>[</a:t>
            </a:r>
            <a:r>
              <a:rPr lang="en-GB" sz="1000" dirty="0" err="1"/>
              <a:t>Gatti</a:t>
            </a:r>
            <a:r>
              <a:rPr lang="en-GB" sz="1000" dirty="0"/>
              <a:t>, F., </a:t>
            </a:r>
            <a:r>
              <a:rPr lang="en-GB" sz="1000" dirty="0" err="1"/>
              <a:t>Fois</a:t>
            </a:r>
            <a:r>
              <a:rPr lang="en-GB" sz="1000" dirty="0"/>
              <a:t>, M., de Falco, C., </a:t>
            </a:r>
            <a:r>
              <a:rPr lang="en-GB" sz="1000" dirty="0" err="1"/>
              <a:t>Perotto</a:t>
            </a:r>
            <a:r>
              <a:rPr lang="en-GB" sz="1000" dirty="0"/>
              <a:t> S, </a:t>
            </a:r>
            <a:r>
              <a:rPr lang="en-GB" sz="1000" dirty="0" err="1"/>
              <a:t>Formaggia</a:t>
            </a:r>
            <a:r>
              <a:rPr lang="en-GB" sz="1000" dirty="0"/>
              <a:t> L.. (2022). Parallel simulations for fast-moving landslides: space-time mesh adaptation and sharp tracking of the wetting front. Submitted: International Journal for Numerical Methods in Fluids.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  <p:sp>
        <p:nvSpPr>
          <p:cNvPr id="7" name="Shape 148">
            <a:extLst>
              <a:ext uri="{FF2B5EF4-FFF2-40B4-BE49-F238E27FC236}">
                <a16:creationId xmlns:a16="http://schemas.microsoft.com/office/drawing/2014/main" id="{1D94493A-7553-7E4A-52EB-D354FCFC7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Numerical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results</a:t>
            </a:r>
            <a:endParaRPr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C06C12-2FB9-2F17-F731-B24287347E04}"/>
                  </a:ext>
                </a:extLst>
              </p:cNvPr>
              <p:cNvSpPr/>
              <p:nvPr/>
            </p:nvSpPr>
            <p:spPr>
              <a:xfrm>
                <a:off x="311700" y="1040937"/>
                <a:ext cx="79981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test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implementation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in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-dry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inviscid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dam-break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note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that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at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the end of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simulation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reach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number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6.8⋅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10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elements.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C06C12-2FB9-2F17-F731-B24287347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1040937"/>
                <a:ext cx="7998120" cy="461665"/>
              </a:xfrm>
              <a:prstGeom prst="rect">
                <a:avLst/>
              </a:prstGeom>
              <a:blipFill>
                <a:blip r:embed="rId2"/>
                <a:stretch>
                  <a:fillRect t="-2703"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CEAFD55-4933-5F3B-005A-5BF90D539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139" y="2036370"/>
            <a:ext cx="2375239" cy="178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4E654C-8277-5E35-C2B9-B5CF0364E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502" y="2832109"/>
            <a:ext cx="3057369" cy="2153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7BF547-98A5-E811-6DE9-F0180ABD5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0" y="3939338"/>
            <a:ext cx="3005353" cy="2254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9318-19FA-CCD4-11B9-A79BCDE1A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36" y="3939338"/>
            <a:ext cx="3005354" cy="2254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93A494-C065-3A82-4BCD-0471A33EA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28" y="1953105"/>
            <a:ext cx="2486258" cy="18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E3AAF-BC64-6AC5-BA50-CD66E78EFC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1E2D998A-4FA0-B380-F01C-F72A4328F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Efficient</a:t>
            </a:r>
            <a:r>
              <a:rPr lang="it-IT" sz="2000" b="1" dirty="0">
                <a:solidFill>
                  <a:schemeClr val="bg1"/>
                </a:solidFill>
              </a:rPr>
              <a:t> time </a:t>
            </a:r>
            <a:r>
              <a:rPr lang="it-IT" sz="2000" b="1" dirty="0" err="1">
                <a:solidFill>
                  <a:schemeClr val="bg1"/>
                </a:solidFill>
              </a:rPr>
              <a:t>stepping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B5751-F908-A036-2FEB-5076F9D602E1}"/>
              </a:ext>
            </a:extLst>
          </p:cNvPr>
          <p:cNvSpPr/>
          <p:nvPr/>
        </p:nvSpPr>
        <p:spPr>
          <a:xfrm>
            <a:off x="572940" y="1166005"/>
            <a:ext cx="7998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stiffness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of the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diffusion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and source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term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can be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overcome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using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 time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integration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method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able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enlarge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absolute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stability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region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along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real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axis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can combine a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local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implicit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modification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of the TG2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scheme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Implicit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-Explicit Runge-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Kutta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Chebyshev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IMEX-RKC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respectively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to solve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advection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diffusion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-reaction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problems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/>
            <a:endParaRPr lang="it-IT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two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schemes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are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combined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using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well-balanced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Strang</a:t>
            </a:r>
            <a:r>
              <a:rPr lang="it-IT" sz="12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splitting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method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which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introduces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a second order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consistency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error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which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in agreement with the overall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numerical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framework.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Considering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space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-time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continuous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transport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 and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diffusion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-reaction operator,                                 and                                  </a:t>
            </a:r>
          </a:p>
          <a:p>
            <a:pPr lvl="0"/>
            <a:endParaRPr lang="it-IT"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CDA500-174E-9960-0EA7-AA8B5F52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11" y="2710441"/>
            <a:ext cx="1066662" cy="144144"/>
          </a:xfrm>
          <a:prstGeom prst="rect">
            <a:avLst/>
          </a:prstGeom>
        </p:spPr>
      </p:pic>
      <p:pic>
        <p:nvPicPr>
          <p:cNvPr id="3076" name="Picture 4" descr="\begin{equation}&#10;h+Z=const. \quad [U_x, U_y]^\top = \mathbf{0}.&#10;\end{equation}">
            <a:extLst>
              <a:ext uri="{FF2B5EF4-FFF2-40B4-BE49-F238E27FC236}">
                <a16:creationId xmlns:a16="http://schemas.microsoft.com/office/drawing/2014/main" id="{AC422A14-BA74-A423-BBBC-C6EA6079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05" y="3100259"/>
            <a:ext cx="3461698" cy="32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FCF539-160B-EEE9-9BA4-B3220B3A35D9}"/>
              </a:ext>
            </a:extLst>
          </p:cNvPr>
          <p:cNvSpPr/>
          <p:nvPr/>
        </p:nvSpPr>
        <p:spPr>
          <a:xfrm>
            <a:off x="-1" y="6237784"/>
            <a:ext cx="9110509" cy="79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Gatti</a:t>
            </a:r>
            <a:r>
              <a:rPr lang="en-GB" sz="1000" dirty="0"/>
              <a:t>, F., de Falco, C., </a:t>
            </a:r>
            <a:r>
              <a:rPr lang="en-GB" sz="1000" dirty="0" err="1"/>
              <a:t>Perotto</a:t>
            </a:r>
            <a:r>
              <a:rPr lang="en-GB" sz="1000" dirty="0"/>
              <a:t> S, </a:t>
            </a:r>
            <a:r>
              <a:rPr lang="en-GB" sz="1000" dirty="0" err="1"/>
              <a:t>Formaggia</a:t>
            </a:r>
            <a:r>
              <a:rPr lang="en-GB" sz="1000" dirty="0"/>
              <a:t> L.. (2022). </a:t>
            </a:r>
            <a:r>
              <a:rPr lang="es-ES" sz="1100" dirty="0">
                <a:effectLst/>
                <a:latin typeface="Arial" panose="020B0604020202020204" pitchFamily="34" charset="0"/>
              </a:rPr>
              <a:t>A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positivity-preserving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well-balanced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numerical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scheme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for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the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simulation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of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fast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landslides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with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efficient</a:t>
            </a:r>
            <a:r>
              <a:rPr lang="es-ES" sz="1100" dirty="0">
                <a:effectLst/>
                <a:latin typeface="Arial" panose="020B0604020202020204" pitchFamily="34" charset="0"/>
              </a:rPr>
              <a:t> time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stepping</a:t>
            </a:r>
            <a:r>
              <a:rPr lang="en-GB" sz="1000" dirty="0"/>
              <a:t>. In preparation: Applied Mathematics and Computation.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endParaRPr lang="en-GB" sz="1000" dirty="0">
              <a:highlight>
                <a:srgbClr val="FFFFFF"/>
              </a:highlight>
            </a:endParaRPr>
          </a:p>
        </p:txBody>
      </p:sp>
      <p:pic>
        <p:nvPicPr>
          <p:cNvPr id="1026" name="Picture 2" descr="\partial_t\mathbf{q}^{(1)} = \mathbf{\mathcal{T}}(\mathbf{q}^{(1)}), \ \ \mathbf{q}^{(1)}(\mathbf{x}, t^n) = \mathbf{q}^n, \nonumber \\&#10;\partial_t\mathbf{q}^{(2)} = \mathcal{D}(\mathbf{q}^{(2)},\nabla\mathbf{q}^{(2)}), \ \ \mathbf{q}^{(2)}(\mathbf{x}, t^n) = \mathbf{q}^{(1)}(\mathbf{x},t^n+\frac{\Delta t}{2}), \nonumber \\&#10;\partial_t\mathbf{q}^{(3)} =  \mathbf{\mathcal{T}}(\mathbf{q}^{(3)}), \ \ \mathbf{q}^{(3)}(\mathbf{x}, t^n + \frac{\Delta t}{2}) = \mathbf{q}^{(2)}(\mathbf{x},t^n+\Delta t), \nonumber \\&#10;    \mathbf{q}^{n+1} = \mathbf{q}^{(3)}(\mathbf{x}, t^n + \Delta t). \nonumber">
            <a:extLst>
              <a:ext uri="{FF2B5EF4-FFF2-40B4-BE49-F238E27FC236}">
                <a16:creationId xmlns:a16="http://schemas.microsoft.com/office/drawing/2014/main" id="{A7779090-DA66-3A9C-FAD8-B9580C73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3964814"/>
            <a:ext cx="5161550" cy="14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mathbf{\mathcal{T}}(\mathbf{q}) = -\nabla \cdot \mathbf{F} -\mathbf{B}\nabla Z">
            <a:extLst>
              <a:ext uri="{FF2B5EF4-FFF2-40B4-BE49-F238E27FC236}">
                <a16:creationId xmlns:a16="http://schemas.microsoft.com/office/drawing/2014/main" id="{F18226AE-A9A2-84E2-B60C-B7F027B3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98" y="2538648"/>
            <a:ext cx="1271825" cy="1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6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826E6-69CC-C80F-5809-85622A540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9E2EFF81-99D9-9253-2CF1-1A079235E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Efficient</a:t>
            </a:r>
            <a:r>
              <a:rPr lang="it-IT" sz="2000" b="1" dirty="0">
                <a:solidFill>
                  <a:schemeClr val="bg1"/>
                </a:solidFill>
              </a:rPr>
              <a:t> time </a:t>
            </a:r>
            <a:r>
              <a:rPr lang="it-IT" sz="2000" b="1" dirty="0" err="1">
                <a:solidFill>
                  <a:schemeClr val="bg1"/>
                </a:solidFill>
              </a:rPr>
              <a:t>stepping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7AE0F2-6C92-72A7-57C0-92F1DAA4806B}"/>
              </a:ext>
            </a:extLst>
          </p:cNvPr>
          <p:cNvSpPr/>
          <p:nvPr/>
        </p:nvSpPr>
        <p:spPr>
          <a:xfrm>
            <a:off x="33491" y="6197720"/>
            <a:ext cx="9110509" cy="43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Verwer</a:t>
            </a:r>
            <a:r>
              <a:rPr lang="en-GB" sz="1000" dirty="0"/>
              <a:t>, J. G., &amp; </a:t>
            </a:r>
            <a:r>
              <a:rPr lang="en-GB" sz="1000" dirty="0" err="1"/>
              <a:t>Sommeijer</a:t>
            </a:r>
            <a:r>
              <a:rPr lang="en-GB" sz="1000" dirty="0"/>
              <a:t>, B. P. (2004). An Implicit-Explicit Runge--</a:t>
            </a:r>
            <a:r>
              <a:rPr lang="en-GB" sz="1000" dirty="0" err="1"/>
              <a:t>Kutta</a:t>
            </a:r>
            <a:r>
              <a:rPr lang="en-GB" sz="1000" dirty="0"/>
              <a:t>--Chebyshev Scheme for Diffusion-Reaction Equations. SIAM Journal on Scientific Computing, 25(5), 1824-1835.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</p:txBody>
      </p:sp>
      <p:sp>
        <p:nvSpPr>
          <p:cNvPr id="9" name="Shape 185">
            <a:extLst>
              <a:ext uri="{FF2B5EF4-FFF2-40B4-BE49-F238E27FC236}">
                <a16:creationId xmlns:a16="http://schemas.microsoft.com/office/drawing/2014/main" id="{CDE234BB-BF5A-648D-08EC-2283929059A7}"/>
              </a:ext>
            </a:extLst>
          </p:cNvPr>
          <p:cNvSpPr txBox="1"/>
          <p:nvPr/>
        </p:nvSpPr>
        <p:spPr>
          <a:xfrm>
            <a:off x="5192964" y="1629973"/>
            <a:ext cx="3619566" cy="27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splitting scheme together with the </a:t>
            </a:r>
            <a:r>
              <a:rPr lang="en" sz="15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IMEX-RKC</a:t>
            </a: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method ensures data locality which is a key request for the performances of a parallel implementation </a:t>
            </a:r>
            <a:endParaRPr sz="15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Shape 199">
            <a:extLst>
              <a:ext uri="{FF2B5EF4-FFF2-40B4-BE49-F238E27FC236}">
                <a16:creationId xmlns:a16="http://schemas.microsoft.com/office/drawing/2014/main" id="{CFD98B40-C003-32A5-FE1B-97946A654E61}"/>
              </a:ext>
            </a:extLst>
          </p:cNvPr>
          <p:cNvSpPr/>
          <p:nvPr/>
        </p:nvSpPr>
        <p:spPr>
          <a:xfrm>
            <a:off x="4991022" y="1605284"/>
            <a:ext cx="3841278" cy="1384994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A5947-BF60-6ECA-CB5D-3865620EB265}"/>
              </a:ext>
            </a:extLst>
          </p:cNvPr>
          <p:cNvSpPr/>
          <p:nvPr/>
        </p:nvSpPr>
        <p:spPr>
          <a:xfrm>
            <a:off x="311700" y="933437"/>
            <a:ext cx="7998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Considering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proper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coefficients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as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described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in the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reference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paper,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it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possible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to build a second order time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integration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scheme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with a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variable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number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sz="1200" dirty="0" err="1">
                <a:latin typeface="Montserrat"/>
                <a:ea typeface="Montserrat"/>
                <a:cs typeface="Montserrat"/>
                <a:sym typeface="Montserrat"/>
              </a:rPr>
              <a:t>internal</a:t>
            </a:r>
            <a:r>
              <a:rPr lang="it-IT" sz="1200" dirty="0">
                <a:latin typeface="Montserrat"/>
                <a:ea typeface="Montserrat"/>
                <a:cs typeface="Montserrat"/>
                <a:sym typeface="Montserrat"/>
              </a:rPr>
              <a:t> stages.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5D481E-24B4-ACED-02FB-4926C58F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710472"/>
            <a:ext cx="3657600" cy="1028700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2194AC-116D-8729-9CB7-C4DAE626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492" y="4389794"/>
            <a:ext cx="2311400" cy="571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1F0E55-57EE-0EB2-6FC1-9E17B2AEFCE3}"/>
                  </a:ext>
                </a:extLst>
              </p:cNvPr>
              <p:cNvSpPr/>
              <p:nvPr/>
            </p:nvSpPr>
            <p:spPr>
              <a:xfrm>
                <a:off x="5726494" y="3361179"/>
                <a:ext cx="3212810" cy="1028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number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internal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stages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depends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on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spectral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radius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space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-discrete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diffusion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𝜎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that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estimated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via the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Gershgorin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circle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theorem</a:t>
                </a:r>
                <a:endParaRPr lang="it-IT" sz="1200" dirty="0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1F0E55-57EE-0EB2-6FC1-9E17B2AEF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494" y="3361179"/>
                <a:ext cx="3212810" cy="1028615"/>
              </a:xfrm>
              <a:prstGeom prst="rect">
                <a:avLst/>
              </a:prstGeom>
              <a:blipFill>
                <a:blip r:embed="rId4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\begin{equation}&#10;\left\{&#10;\begin{array}{lll}&#10;\mathbf{W}^0=\mathbf{V}^n,\\[5mm]&#10;\mathbf{W}^1 - \tilde{\mu}_1\Delta t \mathbf{F_R}^1(\mathbf{W}^1)= \mathbf{W}^0 +\tilde{\mu}_1\Delta t \mathbf{F_D}^0(\mathbf{W}^0),\\[5mm]&#10;\mathbf{W}^j - \tilde{\mu}_1\Delta t \mathbf{F_R}^j(\mathbf{W}^j) = (1-\mu_j-\nu_j)\mathbf{W}^0 + \mu_j \mathbf{W}^{j-1} + \nu_j \mathbf{W}^{j-2}  \\ &#10;+\tilde{\mu}_j\Delta t \mathbf{F_D}^{j-1}(\mathbf{W}^{j-1}) + \tilde{\gamma}_j\Delta t \mathbf{F_D}^0(\mathbf{W}^{0}) \\[2mm]&#10;+ (\tilde{\gamma}_j \tilde{\mu}_1\mu_j/\tilde{\mu}_j - (1-\mu_j-\nu_j)\tilde{\mu}_1)\Delta t \mathbf{F_R}^0(\mathbf{W}^0) - \nu_j\tilde{\mu}_1\Delta t \mathbf{F_R}^{j-2}(\mathbf{W}^{j-2}), \ \ j=2,\dots,m, \\[5mm]&#10;\mathbf{V}^{n+1} = \mathbf{W}^m,&#10;\end{array}&#10;\right.&#10;\end{equation}">
            <a:extLst>
              <a:ext uri="{FF2B5EF4-FFF2-40B4-BE49-F238E27FC236}">
                <a16:creationId xmlns:a16="http://schemas.microsoft.com/office/drawing/2014/main" id="{B8365059-4C55-B598-3C9C-E678486C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6" y="3429000"/>
            <a:ext cx="6038385" cy="225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9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8CD57-A94F-66D1-1281-CDFFA33C13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CC7C0-FB05-BF03-617A-BC609D995816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r>
              <a:rPr lang="en-GB"/>
              <a:t>SMART-SED</a:t>
            </a:r>
            <a:endParaRPr lang="en-GB" dirty="0"/>
          </a:p>
        </p:txBody>
      </p:sp>
      <p:sp>
        <p:nvSpPr>
          <p:cNvPr id="6" name="Shape 148">
            <a:extLst>
              <a:ext uri="{FF2B5EF4-FFF2-40B4-BE49-F238E27FC236}">
                <a16:creationId xmlns:a16="http://schemas.microsoft.com/office/drawing/2014/main" id="{1FA8583C-7D2B-9920-1E03-BE7BE59AA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b="1" dirty="0" err="1">
                <a:solidFill>
                  <a:schemeClr val="bg1"/>
                </a:solidFill>
              </a:rPr>
              <a:t>Numerical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tests</a:t>
            </a:r>
            <a:endParaRPr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284B1C-EA54-E8A2-EF09-9C667F5E0851}"/>
                  </a:ext>
                </a:extLst>
              </p:cNvPr>
              <p:cNvSpPr/>
              <p:nvPr/>
            </p:nvSpPr>
            <p:spPr>
              <a:xfrm>
                <a:off x="572940" y="1024610"/>
                <a:ext cx="79981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provide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 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reliability test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a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viscous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dam-break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with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Newtonian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rheology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where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have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propagation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two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viscous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shock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waves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𝜌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𝑘𝑔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/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𝑚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=0.05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𝑃𝑎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=0.3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𝐿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=5 </m:t>
                    </m:r>
                    <m:r>
                      <a:rPr lang="it-IT" sz="1200" i="1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.</m:t>
                    </m:r>
                    <m:r>
                      <a:rPr lang="it-IT" sz="1200" b="0" i="0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reference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solution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computed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using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level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of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refinement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𝑙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=11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i.e.,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have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22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total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elements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in the domain.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284B1C-EA54-E8A2-EF09-9C667F5E0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0" y="1024610"/>
                <a:ext cx="7998120" cy="646331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A9FACDFF-51F2-2AF7-BFF0-3A3BEB6F0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40" y="1621741"/>
            <a:ext cx="2704105" cy="2028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30BECE-3B12-893B-DD7D-F3D3E7A32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212" y="1621741"/>
            <a:ext cx="2704105" cy="20280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814E75-53AE-446C-088F-3CF8A278A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045" y="1617585"/>
            <a:ext cx="2704105" cy="2028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83E482-0F0B-40C2-5F0A-11D6C2D52603}"/>
                  </a:ext>
                </a:extLst>
              </p:cNvPr>
              <p:cNvSpPr/>
              <p:nvPr/>
            </p:nvSpPr>
            <p:spPr>
              <a:xfrm>
                <a:off x="532592" y="3659039"/>
                <a:ext cx="79981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We test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implementation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in case of a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radial</a:t>
                </a:r>
                <a:r>
                  <a:rPr lang="it-IT" sz="1200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dam-break </a:t>
                </a:r>
                <a:r>
                  <a:rPr lang="it-IT" sz="1200" dirty="0" err="1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problem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use the following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coefficients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𝜌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=1300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𝑘𝑔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/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𝑚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𝜏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𝑌</m:t>
                        </m:r>
                      </m:sub>
                    </m:sSub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</m:t>
                    </m:r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10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3</m:t>
                        </m:r>
                      </m:sup>
                    </m:sSup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𝑃𝑎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=50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𝑃𝑎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𝑇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=0.2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,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𝐿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=5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𝑚</m:t>
                    </m:r>
                    <m:r>
                      <a:rPr lang="it-IT" sz="1200" b="0" i="1" smtClean="0"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.</m:t>
                    </m:r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use a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constant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mesh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20</m:t>
                        </m:r>
                      </m:sup>
                    </m:sSup>
                  </m:oMath>
                </a14:m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elements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in the </a:t>
                </a:r>
                <a:r>
                  <a:rPr lang="it-IT" sz="1200" dirty="0" err="1">
                    <a:latin typeface="Montserrat"/>
                    <a:ea typeface="Montserrat"/>
                    <a:cs typeface="Montserrat"/>
                    <a:sym typeface="Montserrat"/>
                  </a:rPr>
                  <a:t>whole</a:t>
                </a:r>
                <a:r>
                  <a:rPr lang="it-IT" sz="1200" dirty="0">
                    <a:latin typeface="Montserrat"/>
                    <a:ea typeface="Montserrat"/>
                    <a:cs typeface="Montserrat"/>
                    <a:sym typeface="Montserrat"/>
                  </a:rPr>
                  <a:t> domain.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83E482-0F0B-40C2-5F0A-11D6C2D526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2" y="3659039"/>
                <a:ext cx="7998120" cy="646331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32EDCA4-321C-6F42-ECA9-F385E34CE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454" y="4223046"/>
            <a:ext cx="2569054" cy="1926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FDB2C1C-3609-73EF-3861-F3B77DDE5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92" y="4303125"/>
            <a:ext cx="2488358" cy="1866268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06E988-316B-AFA3-6AD6-195C3E5CFA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8957" y="4941941"/>
            <a:ext cx="3805910" cy="5886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4BC6AF-0D27-579F-8EA0-B40D0C900ACC}"/>
              </a:ext>
            </a:extLst>
          </p:cNvPr>
          <p:cNvSpPr/>
          <p:nvPr/>
        </p:nvSpPr>
        <p:spPr>
          <a:xfrm>
            <a:off x="-1" y="6237784"/>
            <a:ext cx="9110509" cy="79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GB" sz="1000" dirty="0">
                <a:highlight>
                  <a:srgbClr val="FFFFFF"/>
                </a:highlight>
              </a:rPr>
              <a:t>[</a:t>
            </a:r>
            <a:r>
              <a:rPr lang="en-GB" sz="1000" dirty="0" err="1"/>
              <a:t>Gatti</a:t>
            </a:r>
            <a:r>
              <a:rPr lang="en-GB" sz="1000" dirty="0"/>
              <a:t>, F., de Falco, C., </a:t>
            </a:r>
            <a:r>
              <a:rPr lang="en-GB" sz="1000" dirty="0" err="1"/>
              <a:t>Perotto</a:t>
            </a:r>
            <a:r>
              <a:rPr lang="en-GB" sz="1000" dirty="0"/>
              <a:t> S, </a:t>
            </a:r>
            <a:r>
              <a:rPr lang="en-GB" sz="1000" dirty="0" err="1"/>
              <a:t>Formaggia</a:t>
            </a:r>
            <a:r>
              <a:rPr lang="en-GB" sz="1000" dirty="0"/>
              <a:t> L.. (2022). </a:t>
            </a:r>
            <a:r>
              <a:rPr lang="es-ES" sz="1100" dirty="0">
                <a:effectLst/>
                <a:latin typeface="Arial" panose="020B0604020202020204" pitchFamily="34" charset="0"/>
              </a:rPr>
              <a:t>A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positivity-preserving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well-balanced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numerical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scheme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for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the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simulation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of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fast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landslides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with</a:t>
            </a:r>
            <a:r>
              <a:rPr lang="es-ES" sz="1100" dirty="0">
                <a:effectLst/>
                <a:latin typeface="Arial" panose="020B0604020202020204" pitchFamily="34" charset="0"/>
              </a:rPr>
              <a:t>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efficient</a:t>
            </a:r>
            <a:r>
              <a:rPr lang="es-ES" sz="1100" dirty="0">
                <a:effectLst/>
                <a:latin typeface="Arial" panose="020B0604020202020204" pitchFamily="34" charset="0"/>
              </a:rPr>
              <a:t> time </a:t>
            </a:r>
            <a:r>
              <a:rPr lang="es-ES" sz="1100" dirty="0" err="1">
                <a:effectLst/>
                <a:latin typeface="Arial" panose="020B0604020202020204" pitchFamily="34" charset="0"/>
              </a:rPr>
              <a:t>stepping</a:t>
            </a:r>
            <a:r>
              <a:rPr lang="en-GB" sz="1000" dirty="0"/>
              <a:t>. In preparation: Applied Mathematics and Computation.</a:t>
            </a:r>
            <a:r>
              <a:rPr lang="en-GB" sz="1000" dirty="0">
                <a:highlight>
                  <a:srgbClr val="FFFFFF"/>
                </a:highlight>
              </a:rPr>
              <a:t>]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endParaRPr lang="en-GB" sz="1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9179755"/>
      </p:ext>
    </p:extLst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Personalizzato 2">
      <a:dk1>
        <a:srgbClr val="202729"/>
      </a:dk1>
      <a:lt1>
        <a:srgbClr val="FFFFFF"/>
      </a:lt1>
      <a:dk2>
        <a:srgbClr val="0070C0"/>
      </a:dk2>
      <a:lt2>
        <a:srgbClr val="00B0F0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{E4D5A08B-8FD1-4F46-A726-05A7ED1A8B4B}tf10001058</Template>
  <TotalTime>39864</TotalTime>
  <Words>1504</Words>
  <Application>Microsoft Macintosh PowerPoint</Application>
  <PresentationFormat>On-screen Show (4:3)</PresentationFormat>
  <Paragraphs>119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Proxima Nova</vt:lpstr>
      <vt:lpstr>Montserrat</vt:lpstr>
      <vt:lpstr>Cambria Math</vt:lpstr>
      <vt:lpstr>Spearmint</vt:lpstr>
      <vt:lpstr>Parallel simulations for fast-moving  landslides, Part II  </vt:lpstr>
      <vt:lpstr>Model equations: one-phase model</vt:lpstr>
      <vt:lpstr>Discrete spaces on quadtree meshes</vt:lpstr>
      <vt:lpstr>TG2-PC discretization on quadtree meshes</vt:lpstr>
      <vt:lpstr>Space-time adaptivity</vt:lpstr>
      <vt:lpstr>Numerical results</vt:lpstr>
      <vt:lpstr>Efficient time stepping</vt:lpstr>
      <vt:lpstr>Efficient time stepping</vt:lpstr>
      <vt:lpstr>Numerical tests</vt:lpstr>
      <vt:lpstr>Numerical tests</vt:lpstr>
      <vt:lpstr>TG2 vs Splitting IMEX-RKC TG2 </vt:lpstr>
      <vt:lpstr>A real case study</vt:lpstr>
      <vt:lpstr>Model equations: two-phase model</vt:lpstr>
      <vt:lpstr>Conclusions and future developments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Fluid-Structure Interaction via an XFEM/DG Approach for Valve Dynamics</dc:title>
  <dc:creator>Stefano</dc:creator>
  <cp:lastModifiedBy>Federico Gatti</cp:lastModifiedBy>
  <cp:revision>1492</cp:revision>
  <dcterms:modified xsi:type="dcterms:W3CDTF">2023-02-20T09:38:56Z</dcterms:modified>
</cp:coreProperties>
</file>