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3386" y="5994400"/>
            <a:ext cx="10464802" cy="38926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2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3386" y="4399192"/>
            <a:ext cx="10464802" cy="56236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27094" y="541866"/>
            <a:ext cx="13058988" cy="87059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1667183" y="1009226"/>
            <a:ext cx="9672321" cy="64482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338666" y="6292426"/>
            <a:ext cx="12327468" cy="10701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338666" y="7321973"/>
            <a:ext cx="12327468" cy="8466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948266" y="3637279"/>
            <a:ext cx="11108268" cy="2479042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6841066" y="1727199"/>
            <a:ext cx="6116322" cy="61163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880533" y="1727199"/>
            <a:ext cx="5452534" cy="2959948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880533" y="4700693"/>
            <a:ext cx="5452534" cy="305477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900853" y="2898986"/>
            <a:ext cx="11203094" cy="4958081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6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6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6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6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6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5845386" y="2898986"/>
            <a:ext cx="7437122" cy="49580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900853" y="1408853"/>
            <a:ext cx="11203094" cy="121920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00853" y="2898986"/>
            <a:ext cx="5452534" cy="4958081"/>
          </a:xfrm>
          <a:prstGeom prst="rect">
            <a:avLst/>
          </a:prstGeom>
        </p:spPr>
        <p:txBody>
          <a:bodyPr anchor="ctr"/>
          <a:lstStyle>
            <a:lvl1pPr marL="294105" indent="-294105" algn="l">
              <a:spcBef>
                <a:spcPts val="3200"/>
              </a:spcBef>
              <a:buSzPct val="125000"/>
              <a:buChar char="•"/>
              <a:defRPr sz="2000"/>
            </a:lvl1pPr>
            <a:lvl2pPr marL="852905" indent="-294105" algn="l">
              <a:spcBef>
                <a:spcPts val="3200"/>
              </a:spcBef>
              <a:buSzPct val="125000"/>
              <a:buChar char="•"/>
              <a:defRPr sz="2000"/>
            </a:lvl2pPr>
            <a:lvl3pPr marL="1411705" indent="-294105" algn="l">
              <a:spcBef>
                <a:spcPts val="3200"/>
              </a:spcBef>
              <a:buSzPct val="125000"/>
              <a:buChar char="•"/>
              <a:defRPr sz="2000"/>
            </a:lvl3pPr>
            <a:lvl4pPr marL="1970505" indent="-294105" algn="l">
              <a:spcBef>
                <a:spcPts val="3200"/>
              </a:spcBef>
              <a:buSzPct val="125000"/>
              <a:buChar char="•"/>
              <a:defRPr sz="2000"/>
            </a:lvl4pPr>
            <a:lvl5pPr marL="2529305" indent="-294105" algn="l">
              <a:spcBef>
                <a:spcPts val="3200"/>
              </a:spcBef>
              <a:buSzPct val="125000"/>
              <a:buChar char="•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00853" y="2167466"/>
            <a:ext cx="11203094" cy="5418668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6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6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6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6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6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8160173" y="4978400"/>
            <a:ext cx="4439921" cy="29599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8405707" y="1679786"/>
            <a:ext cx="3948854" cy="39488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528321" y="1822026"/>
            <a:ext cx="9174481" cy="61163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2590" y="8195733"/>
            <a:ext cx="292846" cy="276894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novative numerical methods for evolutionary partial differential equations and applications"/>
          <p:cNvSpPr txBox="1"/>
          <p:nvPr>
            <p:ph type="ctrTitle"/>
          </p:nvPr>
        </p:nvSpPr>
        <p:spPr>
          <a:xfrm>
            <a:off x="948266" y="3544800"/>
            <a:ext cx="11108268" cy="1379414"/>
          </a:xfrm>
          <a:prstGeom prst="rect">
            <a:avLst/>
          </a:prstGeom>
        </p:spPr>
        <p:txBody>
          <a:bodyPr anchor="ctr"/>
          <a:lstStyle/>
          <a:p>
            <a:pPr defTabSz="325120"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t>Innovative numerical methods for evolutionary partial differential equations and applications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120" name="A survey of the activity of the Catania un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93304">
              <a:defRPr sz="2546"/>
            </a:lvl1pPr>
          </a:lstStyle>
          <a:p>
            <a:pPr/>
            <a:r>
              <a:t>A survey of the activity of the Catania unit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107" y="191647"/>
            <a:ext cx="4928130" cy="3285421"/>
          </a:xfrm>
          <a:prstGeom prst="rect">
            <a:avLst/>
          </a:prstGeom>
          <a:ln w="3175">
            <a:miter lim="400000"/>
          </a:ln>
        </p:spPr>
      </p:pic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83606" y="405607"/>
            <a:ext cx="2857501" cy="2857501"/>
          </a:xfrm>
          <a:prstGeom prst="rect">
            <a:avLst/>
          </a:prstGeom>
          <a:ln w="3175">
            <a:miter lim="400000"/>
          </a:ln>
        </p:spPr>
      </p:pic>
      <p:pic>
        <p:nvPicPr>
          <p:cNvPr id="1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0405" y="791362"/>
            <a:ext cx="2085992" cy="2085991"/>
          </a:xfrm>
          <a:prstGeom prst="rect">
            <a:avLst/>
          </a:prstGeom>
          <a:ln w="3175">
            <a:miter lim="400000"/>
          </a:ln>
        </p:spPr>
      </p:pic>
      <p:sp>
        <p:nvSpPr>
          <p:cNvPr id="124" name="Giovanni Russo"/>
          <p:cNvSpPr txBox="1"/>
          <p:nvPr/>
        </p:nvSpPr>
        <p:spPr>
          <a:xfrm>
            <a:off x="5310119" y="5825659"/>
            <a:ext cx="1849714" cy="351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3200"/>
              </a:spcBef>
              <a:defRPr b="0" sz="2000"/>
            </a:lvl1pPr>
          </a:lstStyle>
          <a:p>
            <a:pPr/>
            <a:r>
              <a:t>Giovanni Russo</a:t>
            </a:r>
          </a:p>
        </p:txBody>
      </p:sp>
      <p:sp>
        <p:nvSpPr>
          <p:cNvPr id="125" name="Sebastiano Boscarino"/>
          <p:cNvSpPr txBox="1"/>
          <p:nvPr/>
        </p:nvSpPr>
        <p:spPr>
          <a:xfrm>
            <a:off x="2292444" y="6564812"/>
            <a:ext cx="2559897" cy="351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3200"/>
              </a:spcBef>
              <a:defRPr b="0" sz="2000"/>
            </a:lvl1pPr>
          </a:lstStyle>
          <a:p>
            <a:pPr/>
            <a:r>
              <a:t>Sebastiano Boscarino</a:t>
            </a:r>
          </a:p>
        </p:txBody>
      </p:sp>
      <p:sp>
        <p:nvSpPr>
          <p:cNvPr id="126" name="Armando Coco"/>
          <p:cNvSpPr txBox="1"/>
          <p:nvPr/>
        </p:nvSpPr>
        <p:spPr>
          <a:xfrm>
            <a:off x="7803951" y="6564812"/>
            <a:ext cx="1788754" cy="351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3200"/>
              </a:spcBef>
              <a:defRPr b="0" sz="2000"/>
            </a:lvl1pPr>
          </a:lstStyle>
          <a:p>
            <a:pPr/>
            <a:r>
              <a:t>Armando Coco</a:t>
            </a:r>
          </a:p>
        </p:txBody>
      </p:sp>
      <p:sp>
        <p:nvSpPr>
          <p:cNvPr id="127" name="Clarissa Astuto"/>
          <p:cNvSpPr txBox="1"/>
          <p:nvPr/>
        </p:nvSpPr>
        <p:spPr>
          <a:xfrm>
            <a:off x="5353045" y="7403225"/>
            <a:ext cx="1783674" cy="351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3200"/>
              </a:spcBef>
              <a:defRPr b="0" sz="2000"/>
            </a:lvl1pPr>
          </a:lstStyle>
          <a:p>
            <a:pPr/>
            <a:r>
              <a:t>Clarissa Astuto</a:t>
            </a:r>
          </a:p>
        </p:txBody>
      </p:sp>
      <p:sp>
        <p:nvSpPr>
          <p:cNvPr id="128" name="Seung Yeon Cho"/>
          <p:cNvSpPr txBox="1"/>
          <p:nvPr/>
        </p:nvSpPr>
        <p:spPr>
          <a:xfrm>
            <a:off x="1794319" y="7403225"/>
            <a:ext cx="1967570" cy="351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3200"/>
              </a:spcBef>
              <a:defRPr b="0" sz="2000"/>
            </a:lvl1pPr>
          </a:lstStyle>
          <a:p>
            <a:pPr/>
            <a:r>
              <a:t>Seung Yeon Cho</a:t>
            </a:r>
          </a:p>
        </p:txBody>
      </p:sp>
      <p:sp>
        <p:nvSpPr>
          <p:cNvPr id="129" name="Emanuele Macca"/>
          <p:cNvSpPr txBox="1"/>
          <p:nvPr/>
        </p:nvSpPr>
        <p:spPr>
          <a:xfrm>
            <a:off x="9041227" y="7403225"/>
            <a:ext cx="2024212" cy="351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3200"/>
              </a:spcBef>
              <a:defRPr b="0" sz="2000"/>
            </a:lvl1pPr>
          </a:lstStyle>
          <a:p>
            <a:pPr/>
            <a:r>
              <a:t>Emanuele Macca</a:t>
            </a:r>
          </a:p>
        </p:txBody>
      </p:sp>
      <p:sp>
        <p:nvSpPr>
          <p:cNvPr id="130" name="+ many others (from other PRIN units or from outside)"/>
          <p:cNvSpPr txBox="1"/>
          <p:nvPr/>
        </p:nvSpPr>
        <p:spPr>
          <a:xfrm>
            <a:off x="2516627" y="8607019"/>
            <a:ext cx="6147394" cy="351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3200"/>
              </a:spcBef>
              <a:defRPr b="0" sz="2000"/>
            </a:lvl1pPr>
          </a:lstStyle>
          <a:p>
            <a:pPr/>
            <a:r>
              <a:t>+ many others (from other PRIN units or from outside)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onstruction of high-order WB schemes (1/2)"/>
          <p:cNvSpPr txBox="1"/>
          <p:nvPr>
            <p:ph type="title"/>
          </p:nvPr>
        </p:nvSpPr>
        <p:spPr>
          <a:xfrm>
            <a:off x="900853" y="11853"/>
            <a:ext cx="11203094" cy="1219201"/>
          </a:xfrm>
          <a:prstGeom prst="rect">
            <a:avLst/>
          </a:prstGeom>
        </p:spPr>
        <p:txBody>
          <a:bodyPr/>
          <a:lstStyle>
            <a:lvl1pPr defTabSz="311121">
              <a:defRPr sz="4133"/>
            </a:lvl1pPr>
          </a:lstStyle>
          <a:p>
            <a:pPr/>
            <a:r>
              <a:t>Construction of high-order WB schemes (1/2)</a:t>
            </a:r>
          </a:p>
        </p:txBody>
      </p:sp>
      <p:sp>
        <p:nvSpPr>
          <p:cNvPr id="239" name="Fundamental ingredient: WB reconstruction"/>
          <p:cNvSpPr txBox="1"/>
          <p:nvPr/>
        </p:nvSpPr>
        <p:spPr>
          <a:xfrm>
            <a:off x="981384" y="1234775"/>
            <a:ext cx="6068704" cy="413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Fundamental ingredient: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WB reconstruction </a:t>
            </a:r>
          </a:p>
        </p:txBody>
      </p:sp>
      <p:sp>
        <p:nvSpPr>
          <p:cNvPr id="240" name="Equation"/>
          <p:cNvSpPr txBox="1"/>
          <p:nvPr/>
        </p:nvSpPr>
        <p:spPr>
          <a:xfrm>
            <a:off x="7200685" y="1310816"/>
            <a:ext cx="1971272" cy="32826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bar>
                    <m:barPr>
                      <m:ctrlP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sSub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e>
                  </m:ba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bar>
                        <m:barPr>
                          <m:ctrlP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ba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400"/>
          </a:p>
        </p:txBody>
      </p:sp>
      <p:grpSp>
        <p:nvGrpSpPr>
          <p:cNvPr id="243" name="Group"/>
          <p:cNvGrpSpPr/>
          <p:nvPr/>
        </p:nvGrpSpPr>
        <p:grpSpPr>
          <a:xfrm>
            <a:off x="955630" y="1840306"/>
            <a:ext cx="4976584" cy="1535085"/>
            <a:chOff x="0" y="0"/>
            <a:chExt cx="4976582" cy="1535084"/>
          </a:xfrm>
        </p:grpSpPr>
        <p:sp>
          <p:nvSpPr>
            <p:cNvPr id="241" name="is WB if"/>
            <p:cNvSpPr/>
            <p:nvPr/>
          </p:nvSpPr>
          <p:spPr>
            <a:xfrm>
              <a:off x="0" y="265084"/>
              <a:ext cx="1270000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algn="l">
                <a:spcBef>
                  <a:spcPts val="600"/>
                </a:spcBef>
                <a:defRPr b="0"/>
              </a:pPr>
              <a14:m>
                <m:oMath>
                  <m:sSub>
                    <m:e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a14:m>
              <a:r>
                <a:t> is WB if</a:t>
              </a:r>
            </a:p>
          </p:txBody>
        </p:sp>
        <p:sp>
          <p:nvSpPr>
            <p:cNvPr id="242" name="Equation"/>
            <p:cNvSpPr txBox="1"/>
            <p:nvPr/>
          </p:nvSpPr>
          <p:spPr>
            <a:xfrm>
              <a:off x="1612183" y="0"/>
              <a:ext cx="3364400" cy="562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Sup>
                          <m:e>
                            <m:bar>
                              <m:barPr>
                                <m:ctrlPr>
                                  <a:rPr xmlns:a="http://schemas.openxmlformats.org/drawingml/2006/main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pos m:val="top"/>
                              </m:barPr>
                              <m:e>
                                <m:r>
                                  <a:rPr xmlns:a="http://schemas.openxmlformats.org/drawingml/2006/main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</m:ba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  <m:sup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p>
                        </m:sSubSup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p>
                    </m:sSup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m:oMathPara>
              </a14:m>
              <a:endParaRPr sz="2400"/>
            </a:p>
          </p:txBody>
        </p:sp>
      </p:grpSp>
      <p:sp>
        <p:nvSpPr>
          <p:cNvPr id="244" name="Standard reconstr. are in general not WB"/>
          <p:cNvSpPr txBox="1"/>
          <p:nvPr/>
        </p:nvSpPr>
        <p:spPr>
          <a:xfrm>
            <a:off x="6502399" y="1901808"/>
            <a:ext cx="5594131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Standard reconstr. are in general not WB</a:t>
            </a:r>
          </a:p>
        </p:txBody>
      </p:sp>
      <p:sp>
        <p:nvSpPr>
          <p:cNvPr id="245" name="How can we compute it?"/>
          <p:cNvSpPr txBox="1"/>
          <p:nvPr/>
        </p:nvSpPr>
        <p:spPr>
          <a:xfrm>
            <a:off x="935247" y="2594240"/>
            <a:ext cx="3465103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How can we compute it?</a:t>
            </a:r>
          </a:p>
        </p:txBody>
      </p:sp>
      <p:sp>
        <p:nvSpPr>
          <p:cNvPr id="246" name="Given cell averages   compute local stationary solution…"/>
          <p:cNvSpPr txBox="1"/>
          <p:nvPr/>
        </p:nvSpPr>
        <p:spPr>
          <a:xfrm>
            <a:off x="932568" y="3143748"/>
            <a:ext cx="11301709" cy="230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marL="228600" indent="-228600" algn="l">
              <a:spcBef>
                <a:spcPts val="600"/>
              </a:spcBef>
              <a:buSzPct val="150000"/>
              <a:buChar char="•"/>
              <a:defRPr b="0"/>
            </a:pPr>
            <a:r>
              <a:t>Given cell averages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sSub>
                  <m:e>
                    <m:bar>
                      <m:barPr>
                        <m:ctrlP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pos m:val="top"/>
                      </m:barPr>
                      <m:e>
                        <m:r>
                          <a:rPr xmlns:a="http://schemas.openxmlformats.org/drawingml/2006/main" sz="32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bar>
                  </m:e>
                  <m:sub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compute </a:t>
            </a:r>
            <a:r>
              <a:rPr i="1"/>
              <a:t>local stationary solution </a:t>
            </a:r>
            <a14:m>
              <m:oMath>
                <m:sSub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sup>
                </m:sSubSup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</m:oMath>
            </a14:m>
            <a14:m>
              <m:oMath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⟨</m:t>
                </m:r>
                <m:sSubSu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sup>
                </m:sSubSup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bar>
                      <m:barPr>
                        <m:ctrlPr>
                          <a:rPr xmlns:a="http://schemas.openxmlformats.org/drawingml/2006/mai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pos m:val="top"/>
                      </m:barPr>
                      <m:e>
                        <m:r>
                          <a:rPr xmlns:a="http://schemas.openxmlformats.org/drawingml/2006/mai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ba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∀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endParaRPr i="1"/>
          </a:p>
          <a:p>
            <a:pPr marL="228600" indent="-228600" algn="l">
              <a:spcBef>
                <a:spcPts val="600"/>
              </a:spcBef>
              <a:buSzPct val="150000"/>
              <a:buChar char="•"/>
              <a:defRPr b="0"/>
            </a:pPr>
            <a:r>
              <a:t>Compute </a:t>
            </a:r>
            <a:r>
              <a:rPr i="1"/>
              <a:t>fluctuations </a:t>
            </a:r>
            <a14:m>
              <m:oMath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bar>
                      <m:barPr>
                        <m:ctrlPr>
                          <a:rPr xmlns:a="http://schemas.openxmlformats.org/drawingml/2006/mai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pos m:val="top"/>
                      </m:barPr>
                      <m:e>
                        <m:r>
                          <a:rPr xmlns:a="http://schemas.openxmlformats.org/drawingml/2006/mai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ba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⟨</m:t>
                </m:r>
                <m:sSubSu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sup>
                </m:sSubSup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b>
                  <m:e>
                    <m:r>
                      <m:rPr>
                        <m:scr m:val="script"/>
                      </m:rP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endParaRPr i="1"/>
          </a:p>
          <a:p>
            <a:pPr marL="228600" indent="-228600" algn="l">
              <a:spcBef>
                <a:spcPts val="600"/>
              </a:spcBef>
              <a:buSzPct val="150000"/>
              <a:buChar char="•"/>
              <a:defRPr b="0"/>
            </a:pPr>
            <a:r>
              <a:t>Apply reconstruction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</m:oMath>
            </a14:m>
            <a:r>
              <a:t> to the fluctuations: </a:t>
            </a:r>
            <a14:m>
              <m:oMath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sSubSu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bSu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228600" indent="-228600" algn="l">
              <a:spcBef>
                <a:spcPts val="600"/>
              </a:spcBef>
              <a:buSzPct val="150000"/>
              <a:buChar char="•"/>
              <a:defRPr b="0"/>
            </a:pPr>
            <a:r>
              <a:t>Set </a:t>
            </a:r>
            <a14:m>
              <m:oMath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Su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sup>
                </m:sSubSu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247" name="Such reconstruction is said Exactly WB."/>
          <p:cNvSpPr txBox="1"/>
          <p:nvPr/>
        </p:nvSpPr>
        <p:spPr>
          <a:xfrm>
            <a:off x="5364363" y="4968146"/>
            <a:ext cx="5582244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Such reconstruction is said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Exactly WB</a:t>
            </a:r>
            <a:r>
              <a:t>. </a:t>
            </a:r>
          </a:p>
        </p:txBody>
      </p:sp>
      <p:grpSp>
        <p:nvGrpSpPr>
          <p:cNvPr id="252" name="Group"/>
          <p:cNvGrpSpPr/>
          <p:nvPr/>
        </p:nvGrpSpPr>
        <p:grpSpPr>
          <a:xfrm>
            <a:off x="919868" y="5723803"/>
            <a:ext cx="11261367" cy="2851634"/>
            <a:chOff x="0" y="0"/>
            <a:chExt cx="11261365" cy="2851633"/>
          </a:xfrm>
        </p:grpSpPr>
        <p:sp>
          <p:nvSpPr>
            <p:cNvPr id="248" name="Remark"/>
            <p:cNvSpPr txBox="1"/>
            <p:nvPr/>
          </p:nvSpPr>
          <p:spPr>
            <a:xfrm>
              <a:off x="27266" y="54640"/>
              <a:ext cx="1206535" cy="4136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/>
              <a:r>
                <a:t>Remark</a:t>
              </a:r>
            </a:p>
          </p:txBody>
        </p:sp>
        <p:sp>
          <p:nvSpPr>
            <p:cNvPr id="249" name="If exact solution   cannot be computed, then one can compute"/>
            <p:cNvSpPr txBox="1"/>
            <p:nvPr/>
          </p:nvSpPr>
          <p:spPr>
            <a:xfrm>
              <a:off x="1435137" y="0"/>
              <a:ext cx="9196682" cy="5232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algn="l">
                <a:spcBef>
                  <a:spcPts val="600"/>
                </a:spcBef>
                <a:defRPr b="0"/>
              </a:pPr>
              <a:r>
                <a:t>If exact solution </a:t>
              </a:r>
              <a14:m>
                <m:oMath>
                  <m:sSub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p>
                  </m:sSubSu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t> cannot be computed, then one can compute</a:t>
              </a:r>
            </a:p>
          </p:txBody>
        </p:sp>
        <p:sp>
          <p:nvSpPr>
            <p:cNvPr id="250" name="a numerical solution by solving the ODE system   in each cell…"/>
            <p:cNvSpPr txBox="1"/>
            <p:nvPr/>
          </p:nvSpPr>
          <p:spPr>
            <a:xfrm>
              <a:off x="30757" y="480945"/>
              <a:ext cx="11230609" cy="19290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algn="l">
                <a:spcBef>
                  <a:spcPts val="600"/>
                </a:spcBef>
                <a:defRPr b="0"/>
              </a:pPr>
              <a:r>
                <a:t>a numerical solution by solving the ODE system </a:t>
              </a:r>
              <a14:m>
                <m:oMath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t> in each cell</a:t>
              </a:r>
            </a:p>
            <a:p>
              <a:pPr algn="l">
                <a:spcBef>
                  <a:spcPts val="600"/>
                </a:spcBef>
                <a:defRPr b="0"/>
              </a:pPr>
              <a:r>
                <a:t>and impose </a:t>
              </a:r>
              <a14:m>
                <m:oMath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⟨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⟩</m:t>
                  </m:r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bar>
                        <m:barPr>
                          <m:ctrlP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ba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a14:m>
              <a:r>
                <a:t> by using either </a:t>
              </a:r>
            </a:p>
            <a:p>
              <a:pPr algn="l">
                <a:spcBef>
                  <a:spcPts val="600"/>
                </a:spcBef>
                <a:defRPr b="0"/>
              </a:pPr>
              <a:r>
                <a:t>explicit RK + Newton (Gomez-Bueno, Castro, Parés, 2021)</a:t>
              </a:r>
            </a:p>
            <a:p>
              <a:pPr algn="l">
                <a:spcBef>
                  <a:spcPts val="600"/>
                </a:spcBef>
                <a:defRPr b="0"/>
              </a:pPr>
              <a:r>
                <a:t>Or RK collocation methods (Gomez-Bueno, Castro, Parés, G.R. 2021)</a:t>
              </a:r>
            </a:p>
          </p:txBody>
        </p:sp>
        <p:sp>
          <p:nvSpPr>
            <p:cNvPr id="251" name="In this case we talk about WB rather than EWB reconstruction."/>
            <p:cNvSpPr txBox="1"/>
            <p:nvPr/>
          </p:nvSpPr>
          <p:spPr>
            <a:xfrm>
              <a:off x="0" y="2437681"/>
              <a:ext cx="8563187" cy="41395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algn="l">
                <a:spcBef>
                  <a:spcPts val="600"/>
                </a:spcBef>
                <a:defRPr b="0"/>
              </a:pPr>
              <a:r>
                <a:t>In this case we talk about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WB</a:t>
              </a:r>
              <a:r>
                <a:t> rather than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EWB</a:t>
              </a:r>
              <a:r>
                <a:t> reconstruction.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4"/>
      <p:bldP build="whole" bldLvl="1" animBg="1" rev="0" advAuto="0" spid="245" grpId="1"/>
      <p:bldP build="whole" bldLvl="1" animBg="1" rev="0" advAuto="0" spid="247" grpId="3"/>
      <p:bldP build="p" bldLvl="5" animBg="1" rev="0" advAuto="0" spid="24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onstruction of high-order WB schemes (2/2)"/>
          <p:cNvSpPr txBox="1"/>
          <p:nvPr>
            <p:ph type="title"/>
          </p:nvPr>
        </p:nvSpPr>
        <p:spPr>
          <a:xfrm>
            <a:off x="900853" y="424605"/>
            <a:ext cx="11203094" cy="1219201"/>
          </a:xfrm>
          <a:prstGeom prst="rect">
            <a:avLst/>
          </a:prstGeom>
        </p:spPr>
        <p:txBody>
          <a:bodyPr/>
          <a:lstStyle>
            <a:lvl1pPr defTabSz="311121">
              <a:defRPr sz="4133"/>
            </a:lvl1pPr>
          </a:lstStyle>
          <a:p>
            <a:pPr/>
            <a:r>
              <a:t>Construction of high-order WB schemes (2/2)</a:t>
            </a:r>
          </a:p>
        </p:txBody>
      </p:sp>
      <p:sp>
        <p:nvSpPr>
          <p:cNvPr id="255" name="In principle, the semidiscrete WB scheme is written as"/>
          <p:cNvSpPr txBox="1"/>
          <p:nvPr/>
        </p:nvSpPr>
        <p:spPr>
          <a:xfrm>
            <a:off x="1050837" y="1637301"/>
            <a:ext cx="7422931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In principle, the semidiscrete WB scheme is written as</a:t>
            </a:r>
          </a:p>
        </p:txBody>
      </p:sp>
      <p:grpSp>
        <p:nvGrpSpPr>
          <p:cNvPr id="259" name="Group"/>
          <p:cNvGrpSpPr/>
          <p:nvPr/>
        </p:nvGrpSpPr>
        <p:grpSpPr>
          <a:xfrm>
            <a:off x="2422060" y="2351389"/>
            <a:ext cx="7791771" cy="1606552"/>
            <a:chOff x="0" y="0"/>
            <a:chExt cx="7791770" cy="1606550"/>
          </a:xfrm>
        </p:grpSpPr>
        <p:sp>
          <p:nvSpPr>
            <p:cNvPr id="256" name="Equation"/>
            <p:cNvSpPr txBox="1"/>
            <p:nvPr/>
          </p:nvSpPr>
          <p:spPr>
            <a:xfrm>
              <a:off x="0" y="61369"/>
              <a:ext cx="3613165" cy="666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f>
                      <m:fPr>
                        <m:ctrl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f>
                      <m:fPr>
                        <m:ctrl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m:oMathPara>
              </a14:m>
              <a:endParaRPr sz="2400"/>
            </a:p>
          </p:txBody>
        </p:sp>
        <p:sp>
          <p:nvSpPr>
            <p:cNvPr id="257" name="with"/>
            <p:cNvSpPr/>
            <p:nvPr/>
          </p:nvSpPr>
          <p:spPr>
            <a:xfrm>
              <a:off x="3998880" y="336550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algn="l">
                <a:spcBef>
                  <a:spcPts val="600"/>
                </a:spcBef>
                <a:defRPr b="0"/>
              </a:lvl1pPr>
            </a:lstStyle>
            <a:p>
              <a:pPr/>
              <a:r>
                <a:t>with</a:t>
              </a:r>
            </a:p>
          </p:txBody>
        </p:sp>
        <p:sp>
          <p:nvSpPr>
            <p:cNvPr id="258" name="Equation"/>
            <p:cNvSpPr txBox="1"/>
            <p:nvPr/>
          </p:nvSpPr>
          <p:spPr>
            <a:xfrm>
              <a:off x="4791985" y="0"/>
              <a:ext cx="2999786" cy="789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m:oMathPara>
              </a14:m>
              <a:endParaRPr sz="2400"/>
            </a:p>
          </p:txBody>
        </p:sp>
      </p:grpSp>
      <p:sp>
        <p:nvSpPr>
          <p:cNvPr id="260" name="with   given by a suitable numerical flux applied to the WB reconstruction."/>
          <p:cNvSpPr txBox="1"/>
          <p:nvPr/>
        </p:nvSpPr>
        <p:spPr>
          <a:xfrm>
            <a:off x="1093005" y="3303063"/>
            <a:ext cx="10783834" cy="5126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with </a:t>
            </a:r>
            <a14:m>
              <m:oMath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given by a suitable numerical flux applied to the WB reconstruction.</a:t>
            </a:r>
          </a:p>
        </p:txBody>
      </p:sp>
      <p:sp>
        <p:nvSpPr>
          <p:cNvPr id="261" name="In practice replacing exact integral by quadrature may destroy WB property."/>
          <p:cNvSpPr txBox="1"/>
          <p:nvPr/>
        </p:nvSpPr>
        <p:spPr>
          <a:xfrm>
            <a:off x="1108384" y="3977765"/>
            <a:ext cx="10370042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In practice replacing exact integral by quadrature may destroy WB property.</a:t>
            </a:r>
          </a:p>
        </p:txBody>
      </p:sp>
      <p:sp>
        <p:nvSpPr>
          <p:cNvPr id="262" name="Remedy: since   is local equilibrium one has"/>
          <p:cNvSpPr txBox="1"/>
          <p:nvPr/>
        </p:nvSpPr>
        <p:spPr>
          <a:xfrm>
            <a:off x="1100450" y="4499167"/>
            <a:ext cx="6666537" cy="5232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Remedy: since </a:t>
            </a:r>
            <a14:m>
              <m:oMath>
                <m:sSub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sup>
                </m:sSub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local equilibrium one has</a:t>
            </a:r>
          </a:p>
        </p:txBody>
      </p:sp>
      <p:sp>
        <p:nvSpPr>
          <p:cNvPr id="263" name="Equation"/>
          <p:cNvSpPr txBox="1"/>
          <p:nvPr/>
        </p:nvSpPr>
        <p:spPr>
          <a:xfrm>
            <a:off x="3192245" y="5129851"/>
            <a:ext cx="6046132" cy="7895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(</m:t>
                  </m:r>
                  <m:sSubSup>
                    <m:e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p>
                  </m:sSubSup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(</m:t>
                  </m:r>
                  <m:sSubSup>
                    <m:e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p>
                  </m:sSubSup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sSub>
                        <m:e>
                          <m:r>
                            <a:rPr xmlns:a="http://schemas.openxmlformats.org/drawingml/2006/main" sz="2400" i="1">
                              <a:solidFill>
                                <a:srgbClr val="0075B9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xmlns:a="http://schemas.openxmlformats.org/drawingml/2006/main" sz="2400" i="1">
                              <a:solidFill>
                                <a:srgbClr val="0075B9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(</m:t>
                  </m:r>
                  <m:sSubSup>
                    <m:e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4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p>
                  </m:sSubSup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400" i="1">
                      <a:solidFill>
                        <a:srgbClr val="0075B9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2400">
              <a:solidFill>
                <a:srgbClr val="0076BA"/>
              </a:solidFill>
            </a:endParaRPr>
          </a:p>
        </p:txBody>
      </p:sp>
      <p:sp>
        <p:nvSpPr>
          <p:cNvPr id="264" name="(*)"/>
          <p:cNvSpPr txBox="1"/>
          <p:nvPr/>
        </p:nvSpPr>
        <p:spPr>
          <a:xfrm>
            <a:off x="1411992" y="2470182"/>
            <a:ext cx="332064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(*)</a:t>
            </a:r>
          </a:p>
        </p:txBody>
      </p:sp>
      <p:grpSp>
        <p:nvGrpSpPr>
          <p:cNvPr id="267" name="Group"/>
          <p:cNvGrpSpPr/>
          <p:nvPr/>
        </p:nvGrpSpPr>
        <p:grpSpPr>
          <a:xfrm>
            <a:off x="1165930" y="5907178"/>
            <a:ext cx="10015255" cy="1797699"/>
            <a:chOff x="0" y="0"/>
            <a:chExt cx="10015253" cy="1797698"/>
          </a:xfrm>
        </p:grpSpPr>
        <p:sp>
          <p:nvSpPr>
            <p:cNvPr id="265" name="Adding this identity to the above scheme and replacing both integrals by…"/>
            <p:cNvSpPr txBox="1"/>
            <p:nvPr/>
          </p:nvSpPr>
          <p:spPr>
            <a:xfrm>
              <a:off x="0" y="0"/>
              <a:ext cx="10015254" cy="85845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algn="l">
                <a:spcBef>
                  <a:spcPts val="600"/>
                </a:spcBef>
                <a:defRPr b="0"/>
              </a:pPr>
              <a:r>
                <a:t>Adding this identity to the above scheme and replacing both integrals by </a:t>
              </a:r>
            </a:p>
            <a:p>
              <a:pPr algn="l">
                <a:spcBef>
                  <a:spcPts val="600"/>
                </a:spcBef>
                <a:defRPr b="0"/>
              </a:pPr>
              <a:r>
                <a:t>quadrature formulas one obtains the semi-discrete WB scheme (*), with</a:t>
              </a:r>
            </a:p>
          </p:txBody>
        </p:sp>
        <p:sp>
          <p:nvSpPr>
            <p:cNvPr id="266" name="Equation"/>
            <p:cNvSpPr txBox="1"/>
            <p:nvPr/>
          </p:nvSpPr>
          <p:spPr>
            <a:xfrm>
              <a:off x="254774" y="1064992"/>
              <a:ext cx="9589212" cy="732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e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e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2400" i="1">
                        <a:solidFill>
                          <a:srgbClr val="0075B9"/>
                        </a:solidFill>
                        <a:latin typeface="Cambria Math" panose="02040503050406030204" pitchFamily="18" charset="0"/>
                      </a:rPr>
                      <m:t>x</m:t>
                    </m:r>
                    <m:limLow>
                      <m:e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lim>
                    </m:limLow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d>
                      <m:dPr>
                        <m:ctrlP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xmlns:a="http://schemas.openxmlformats.org/drawingml/2006/main" sz="2400" i="1">
                            <a:solidFill>
                              <a:srgbClr val="0075B9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75B9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</m:oMath>
                </m:oMathPara>
              </a14:m>
              <a:endParaRPr sz="2400">
                <a:solidFill>
                  <a:srgbClr val="0076BA"/>
                </a:solidFill>
              </a:endParaRPr>
            </a:p>
          </p:txBody>
        </p:sp>
      </p:grpSp>
      <p:sp>
        <p:nvSpPr>
          <p:cNvPr id="268" name="This approach has been proposed by Parés and coworkers…"/>
          <p:cNvSpPr txBox="1"/>
          <p:nvPr/>
        </p:nvSpPr>
        <p:spPr>
          <a:xfrm>
            <a:off x="1093005" y="7817445"/>
            <a:ext cx="9749164" cy="8584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This approach has been proposed by Parés and coworkers </a:t>
            </a:r>
          </a:p>
          <a:p>
            <a:pPr algn="l">
              <a:spcBef>
                <a:spcPts val="600"/>
              </a:spcBef>
              <a:defRPr b="0"/>
            </a:pPr>
            <a:r>
              <a:t>(See, for example, Castro, Morales, Parés, Handbook Num. Anal. 2017)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2"/>
      <p:bldP build="whole" bldLvl="1" animBg="1" rev="0" advAuto="0" spid="26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Motivation (1/2)"/>
          <p:cNvSpPr txBox="1"/>
          <p:nvPr>
            <p:ph type="title"/>
          </p:nvPr>
        </p:nvSpPr>
        <p:spPr>
          <a:xfrm>
            <a:off x="900853" y="762940"/>
            <a:ext cx="11203094" cy="830164"/>
          </a:xfrm>
          <a:prstGeom prst="rect">
            <a:avLst/>
          </a:prstGeom>
        </p:spPr>
        <p:txBody>
          <a:bodyPr/>
          <a:lstStyle>
            <a:lvl1pPr defTabSz="387434">
              <a:defRPr sz="5148"/>
            </a:lvl1pPr>
          </a:lstStyle>
          <a:p>
            <a:pPr/>
            <a:r>
              <a:t>Motivation (1/2)</a:t>
            </a:r>
          </a:p>
        </p:txBody>
      </p:sp>
      <p:grpSp>
        <p:nvGrpSpPr>
          <p:cNvPr id="274" name="Group"/>
          <p:cNvGrpSpPr/>
          <p:nvPr/>
        </p:nvGrpSpPr>
        <p:grpSpPr>
          <a:xfrm>
            <a:off x="1204921" y="1748159"/>
            <a:ext cx="11203095" cy="5305361"/>
            <a:chOff x="0" y="0"/>
            <a:chExt cx="11203093" cy="5305359"/>
          </a:xfrm>
        </p:grpSpPr>
        <p:pic>
          <p:nvPicPr>
            <p:cNvPr id="27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173298" cy="530536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72" name="Circle"/>
            <p:cNvSpPr/>
            <p:nvPr/>
          </p:nvSpPr>
          <p:spPr>
            <a:xfrm>
              <a:off x="9995142" y="1494157"/>
              <a:ext cx="1207952" cy="1207953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3" name="Circle"/>
            <p:cNvSpPr/>
            <p:nvPr/>
          </p:nvSpPr>
          <p:spPr>
            <a:xfrm>
              <a:off x="9995142" y="3589665"/>
              <a:ext cx="1207952" cy="1207953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75" name="Goal: Construct a scheme which is AP with respect to the limit system,…"/>
          <p:cNvSpPr txBox="1"/>
          <p:nvPr/>
        </p:nvSpPr>
        <p:spPr>
          <a:xfrm>
            <a:off x="1369079" y="7208575"/>
            <a:ext cx="10874779" cy="16712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Goal</a:t>
            </a:r>
            <a:r>
              <a:t>: Construct a scheme which is AP with respect to the limit system, </a:t>
            </a:r>
          </a:p>
          <a:p>
            <a:pPr algn="l">
              <a:spcBef>
                <a:spcPts val="600"/>
              </a:spcBef>
              <a:defRPr b="0"/>
            </a:pPr>
            <a:r>
              <a:t>and which relaxes to a scheme which is WB for the relaxed balance system (*). Such scheme will be said to be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AP-WB</a:t>
            </a:r>
            <a:r>
              <a:t>. </a:t>
            </a:r>
          </a:p>
        </p:txBody>
      </p:sp>
      <p:sp>
        <p:nvSpPr>
          <p:cNvPr id="276" name="(*)"/>
          <p:cNvSpPr txBox="1"/>
          <p:nvPr/>
        </p:nvSpPr>
        <p:spPr>
          <a:xfrm>
            <a:off x="11346745" y="5730966"/>
            <a:ext cx="332063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(*)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877" y="1686123"/>
            <a:ext cx="10925045" cy="6034869"/>
          </a:xfrm>
          <a:prstGeom prst="rect">
            <a:avLst/>
          </a:prstGeom>
          <a:ln w="3175">
            <a:miter lim="400000"/>
          </a:ln>
        </p:spPr>
      </p:pic>
      <p:sp>
        <p:nvSpPr>
          <p:cNvPr id="279" name="Motivation (2/2)"/>
          <p:cNvSpPr txBox="1"/>
          <p:nvPr/>
        </p:nvSpPr>
        <p:spPr>
          <a:xfrm>
            <a:off x="900853" y="623240"/>
            <a:ext cx="11203094" cy="8301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normAutofit fontScale="100000" lnSpcReduction="0"/>
          </a:bodyPr>
          <a:lstStyle>
            <a:lvl1pPr defTabSz="387434">
              <a:defRPr b="0" sz="5148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Motivation (2/2)</a:t>
            </a:r>
          </a:p>
        </p:txBody>
      </p:sp>
      <p:sp>
        <p:nvSpPr>
          <p:cNvPr id="280" name="Starting point: construction of implicit or semi-implicit WB schemes"/>
          <p:cNvSpPr txBox="1"/>
          <p:nvPr/>
        </p:nvSpPr>
        <p:spPr>
          <a:xfrm>
            <a:off x="1181309" y="7953711"/>
            <a:ext cx="9331589" cy="8584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Starting point: construction of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implicit</a:t>
            </a:r>
            <a:r>
              <a:t> or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semi-implicit WB schemes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Balance systems with stiff relaxation"/>
          <p:cNvSpPr txBox="1"/>
          <p:nvPr>
            <p:ph type="title"/>
          </p:nvPr>
        </p:nvSpPr>
        <p:spPr>
          <a:xfrm>
            <a:off x="900853" y="469053"/>
            <a:ext cx="11203094" cy="1219201"/>
          </a:xfrm>
          <a:prstGeom prst="rect">
            <a:avLst/>
          </a:prstGeom>
        </p:spPr>
        <p:txBody>
          <a:bodyPr/>
          <a:lstStyle>
            <a:lvl1pPr defTabSz="387434">
              <a:defRPr sz="5148"/>
            </a:lvl1pPr>
          </a:lstStyle>
          <a:p>
            <a:pPr/>
            <a:r>
              <a:t>Balance systems with stiff relaxation</a:t>
            </a:r>
          </a:p>
        </p:txBody>
      </p:sp>
      <p:sp>
        <p:nvSpPr>
          <p:cNvPr id="283" name="Circle"/>
          <p:cNvSpPr/>
          <p:nvPr/>
        </p:nvSpPr>
        <p:spPr>
          <a:xfrm>
            <a:off x="10872602" y="4241800"/>
            <a:ext cx="1270001" cy="1270001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4" name="Consider the system"/>
          <p:cNvSpPr txBox="1"/>
          <p:nvPr/>
        </p:nvSpPr>
        <p:spPr>
          <a:xfrm>
            <a:off x="1073657" y="1686322"/>
            <a:ext cx="2872877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Consider the system</a:t>
            </a:r>
          </a:p>
        </p:txBody>
      </p:sp>
      <p:sp>
        <p:nvSpPr>
          <p:cNvPr id="285" name="Equation"/>
          <p:cNvSpPr txBox="1"/>
          <p:nvPr/>
        </p:nvSpPr>
        <p:spPr>
          <a:xfrm>
            <a:off x="5157476" y="1720969"/>
            <a:ext cx="2689848" cy="3446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sSub>
                    <m:e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900"/>
          </a:p>
        </p:txBody>
      </p:sp>
      <p:grpSp>
        <p:nvGrpSpPr>
          <p:cNvPr id="288" name="Group"/>
          <p:cNvGrpSpPr/>
          <p:nvPr/>
        </p:nvGrpSpPr>
        <p:grpSpPr>
          <a:xfrm>
            <a:off x="814441" y="2425942"/>
            <a:ext cx="11407239" cy="6500412"/>
            <a:chOff x="183211" y="12572"/>
            <a:chExt cx="11407238" cy="6500411"/>
          </a:xfrm>
        </p:grpSpPr>
        <p:pic>
          <p:nvPicPr>
            <p:cNvPr id="28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1204" b="0"/>
            <a:stretch>
              <a:fillRect/>
            </a:stretch>
          </p:blipFill>
          <p:spPr>
            <a:xfrm>
              <a:off x="183211" y="12572"/>
              <a:ext cx="11375610" cy="650041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87" name="Rounded Rectangle"/>
            <p:cNvSpPr/>
            <p:nvPr/>
          </p:nvSpPr>
          <p:spPr>
            <a:xfrm>
              <a:off x="10695670" y="2801610"/>
              <a:ext cx="894780" cy="922595"/>
            </a:xfrm>
            <a:prstGeom prst="roundRect">
              <a:avLst>
                <a:gd name="adj" fmla="val 15466"/>
              </a:avLst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10465"/>
          <a:stretch>
            <a:fillRect/>
          </a:stretch>
        </p:blipFill>
        <p:spPr>
          <a:xfrm>
            <a:off x="892207" y="1149358"/>
            <a:ext cx="11220386" cy="3632936"/>
          </a:xfrm>
          <a:prstGeom prst="rect">
            <a:avLst/>
          </a:prstGeom>
          <a:ln w="3175">
            <a:miter lim="400000"/>
          </a:ln>
        </p:spPr>
      </p:pic>
      <p:sp>
        <p:nvSpPr>
          <p:cNvPr id="291" name="A similar result also holds if we replace exactly well-balanced by…"/>
          <p:cNvSpPr txBox="1"/>
          <p:nvPr/>
        </p:nvSpPr>
        <p:spPr>
          <a:xfrm>
            <a:off x="1150551" y="7615621"/>
            <a:ext cx="10269215" cy="8584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A similar result also holds if we replace exactly well-balanced by </a:t>
            </a:r>
          </a:p>
          <a:p>
            <a:pPr algn="l">
              <a:spcBef>
                <a:spcPts val="600"/>
              </a:spcBef>
              <a:defRPr b="0"/>
            </a:pPr>
            <a:r>
              <a:t>well-balanced, that is numerically computed local steady states. </a:t>
            </a:r>
          </a:p>
        </p:txBody>
      </p:sp>
      <p:grpSp>
        <p:nvGrpSpPr>
          <p:cNvPr id="294" name="Group"/>
          <p:cNvGrpSpPr/>
          <p:nvPr/>
        </p:nvGrpSpPr>
        <p:grpSpPr>
          <a:xfrm>
            <a:off x="1117599" y="5165123"/>
            <a:ext cx="10485163" cy="1647200"/>
            <a:chOff x="0" y="0"/>
            <a:chExt cx="10485161" cy="1647198"/>
          </a:xfrm>
        </p:grpSpPr>
        <p:sp>
          <p:nvSpPr>
            <p:cNvPr id="292" name="Theorem. Given a stationary solution of the above system. If   is an EWB reconstruction operator, then the numerical method above is EWB for  ."/>
            <p:cNvSpPr txBox="1"/>
            <p:nvPr/>
          </p:nvSpPr>
          <p:spPr>
            <a:xfrm>
              <a:off x="32951" y="648925"/>
              <a:ext cx="10452211" cy="998274"/>
            </a:xfrm>
            <a:prstGeom prst="rect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7093" tIns="27093" rIns="27093" bIns="27093" numCol="1" anchor="ctr">
              <a:spAutoFit/>
            </a:bodyPr>
            <a:lstStyle/>
            <a:p>
              <a:pPr algn="l">
                <a:spcBef>
                  <a:spcPts val="600"/>
                </a:spcBef>
                <a:defRPr b="0"/>
              </a:pPr>
              <a:r>
                <a:rPr>
                  <a:solidFill>
                    <a:schemeClr val="accent1">
                      <a:lumOff val="-13575"/>
                    </a:schemeClr>
                  </a:solidFill>
                </a:rPr>
                <a:t>Theorem.</a:t>
              </a:r>
              <a:r>
                <a:t> Given a stationary solution of the above system. If </a:t>
              </a:r>
              <a14:m>
                <m:oMath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bSup>
                </m:oMath>
              </a14:m>
              <a:r>
                <a:t> is an EWB reconstruction operator, then the numerical method above is EWB for </a:t>
              </a:r>
              <a14:m>
                <m:oMath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p>
                  </m:sSup>
                </m:oMath>
              </a14:m>
              <a:r>
                <a:t>.</a:t>
              </a:r>
            </a:p>
          </p:txBody>
        </p:sp>
        <p:sp>
          <p:nvSpPr>
            <p:cNvPr id="293" name="The following result holds:"/>
            <p:cNvSpPr txBox="1"/>
            <p:nvPr/>
          </p:nvSpPr>
          <p:spPr>
            <a:xfrm>
              <a:off x="0" y="0"/>
              <a:ext cx="3622989" cy="41395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algn="l">
                <a:spcBef>
                  <a:spcPts val="600"/>
                </a:spcBef>
                <a:defRPr b="0"/>
              </a:lvl1pPr>
            </a:lstStyle>
            <a:p>
              <a:pPr/>
              <a:r>
                <a:t>The following result holds: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1"/>
      <p:bldP build="whole" bldLvl="1" animBg="1" rev="0" advAuto="0" spid="29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43"/>
          <a:stretch>
            <a:fillRect/>
          </a:stretch>
        </p:blipFill>
        <p:spPr>
          <a:xfrm>
            <a:off x="1160906" y="1702595"/>
            <a:ext cx="10682988" cy="4616220"/>
          </a:xfrm>
          <a:prstGeom prst="rect">
            <a:avLst/>
          </a:prstGeom>
          <a:ln w="3175">
            <a:miter lim="400000"/>
          </a:ln>
        </p:spPr>
      </p:pic>
      <p:sp>
        <p:nvSpPr>
          <p:cNvPr id="297" name="We adopt stiffly accurate DIRK, i.e.     Num. sol. = last stage"/>
          <p:cNvSpPr txBox="1"/>
          <p:nvPr/>
        </p:nvSpPr>
        <p:spPr>
          <a:xfrm>
            <a:off x="1504266" y="6509245"/>
            <a:ext cx="9539226" cy="9832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We adopt </a:t>
            </a:r>
            <a:r>
              <a:rPr i="1"/>
              <a:t>stiffly accurate DIRK, </a:t>
            </a:r>
            <a:r>
              <a:t>i.e. </a:t>
            </a:r>
            <a14:m>
              <m:oMath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</m:oMath>
            </a14:m>
            <a:r>
              <a:t> Num. sol. = last stage </a:t>
            </a:r>
          </a:p>
        </p:txBody>
      </p:sp>
      <p:sp>
        <p:nvSpPr>
          <p:cNvPr id="298" name="Equation"/>
          <p:cNvSpPr txBox="1"/>
          <p:nvPr/>
        </p:nvSpPr>
        <p:spPr>
          <a:xfrm>
            <a:off x="1535173" y="7214150"/>
            <a:ext cx="6110659" cy="49370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limUpp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lim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p>
                  </m:sSubSup>
                  <m:sSub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e>
                          <m:limUpp>
                            <m:e>
                              <m:r>
                                <m:rPr>
                                  <m:scr m:val="script"/>
                                </m:rPr>
                                <a:rPr xmlns:a="http://schemas.openxmlformats.org/drawingml/2006/main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lim>
                              <m:r>
                                <a:rPr xmlns:a="http://schemas.openxmlformats.org/drawingml/2006/main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˜</m:t>
                              </m:r>
                            </m:lim>
                          </m:limUpp>
                        </m:e>
                        <m:sub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  <a:endParaRPr sz="2700"/>
          </a:p>
        </p:txBody>
      </p:sp>
      <p:sp>
        <p:nvSpPr>
          <p:cNvPr id="299" name="Equation"/>
          <p:cNvSpPr txBox="1"/>
          <p:nvPr/>
        </p:nvSpPr>
        <p:spPr>
          <a:xfrm>
            <a:off x="1457894" y="7945932"/>
            <a:ext cx="4704370" cy="3968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limUpp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lim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b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p>
                  </m:sSub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  <a:endParaRPr sz="2400"/>
          </a:p>
        </p:txBody>
      </p:sp>
      <p:sp>
        <p:nvSpPr>
          <p:cNvPr id="300" name="Equation"/>
          <p:cNvSpPr txBox="1"/>
          <p:nvPr/>
        </p:nvSpPr>
        <p:spPr>
          <a:xfrm>
            <a:off x="7387589" y="7936655"/>
            <a:ext cx="2549790" cy="41542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≈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∂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sub>
                  </m:sSub>
                </m:oMath>
              </m:oMathPara>
            </a14:m>
            <a:endParaRPr sz="2400"/>
          </a:p>
        </p:txBody>
      </p:sp>
      <p:sp>
        <p:nvSpPr>
          <p:cNvPr id="301" name="Where"/>
          <p:cNvSpPr txBox="1"/>
          <p:nvPr/>
        </p:nvSpPr>
        <p:spPr>
          <a:xfrm>
            <a:off x="8191499" y="7177826"/>
            <a:ext cx="941969" cy="413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Where</a:t>
            </a:r>
          </a:p>
        </p:txBody>
      </p:sp>
      <p:sp>
        <p:nvSpPr>
          <p:cNvPr id="302" name="(slope limiter)"/>
          <p:cNvSpPr txBox="1"/>
          <p:nvPr/>
        </p:nvSpPr>
        <p:spPr>
          <a:xfrm>
            <a:off x="10490199" y="7886588"/>
            <a:ext cx="1873133" cy="413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(slope limiter)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emi-implicit scheme"/>
          <p:cNvSpPr txBox="1"/>
          <p:nvPr>
            <p:ph type="title"/>
          </p:nvPr>
        </p:nvSpPr>
        <p:spPr>
          <a:xfrm>
            <a:off x="900853" y="773853"/>
            <a:ext cx="11203094" cy="649685"/>
          </a:xfrm>
          <a:prstGeom prst="rect">
            <a:avLst/>
          </a:prstGeom>
        </p:spPr>
        <p:txBody>
          <a:bodyPr/>
          <a:lstStyle>
            <a:lvl1pPr defTabSz="293511">
              <a:defRPr sz="3900"/>
            </a:lvl1pPr>
          </a:lstStyle>
          <a:p>
            <a:pPr/>
            <a:r>
              <a:t>Semi-implicit scheme</a:t>
            </a:r>
          </a:p>
        </p:txBody>
      </p:sp>
      <p:pic>
        <p:nvPicPr>
          <p:cNvPr id="3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351" y="1497822"/>
            <a:ext cx="10172098" cy="649125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09" name="Group"/>
          <p:cNvGrpSpPr/>
          <p:nvPr/>
        </p:nvGrpSpPr>
        <p:grpSpPr>
          <a:xfrm>
            <a:off x="1066800" y="7905580"/>
            <a:ext cx="10045898" cy="1505192"/>
            <a:chOff x="0" y="0"/>
            <a:chExt cx="10045898" cy="1505191"/>
          </a:xfrm>
        </p:grpSpPr>
        <p:pic>
          <p:nvPicPr>
            <p:cNvPr id="30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92294" y="0"/>
              <a:ext cx="4709470" cy="150519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07" name="Equation"/>
            <p:cNvSpPr txBox="1"/>
            <p:nvPr/>
          </p:nvSpPr>
          <p:spPr>
            <a:xfrm>
              <a:off x="8140502" y="564839"/>
              <a:ext cx="1905397" cy="3755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ad>
                      <m:radPr>
                        <m:ctrl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m:oMathPara>
              </a14:m>
              <a:endParaRPr sz="2400"/>
            </a:p>
          </p:txBody>
        </p:sp>
        <p:sp>
          <p:nvSpPr>
            <p:cNvPr id="308" name="Second order IMEX:"/>
            <p:cNvSpPr/>
            <p:nvPr/>
          </p:nvSpPr>
          <p:spPr>
            <a:xfrm>
              <a:off x="0" y="752595"/>
              <a:ext cx="29268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7093" tIns="27093" rIns="27093" bIns="27093" numCol="1" anchor="ctr">
              <a:spAutoFit/>
            </a:bodyPr>
            <a:lstStyle>
              <a:lvl1pPr algn="l">
                <a:spcBef>
                  <a:spcPts val="600"/>
                </a:spcBef>
                <a:defRPr b="0" sz="2000"/>
              </a:lvl1pPr>
            </a:lstStyle>
            <a:p>
              <a:pPr/>
              <a:r>
                <a:t>Second order IMEX: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Numerical tests"/>
          <p:cNvSpPr txBox="1"/>
          <p:nvPr>
            <p:ph type="title"/>
          </p:nvPr>
        </p:nvSpPr>
        <p:spPr>
          <a:xfrm>
            <a:off x="900853" y="773853"/>
            <a:ext cx="11203094" cy="575420"/>
          </a:xfrm>
          <a:prstGeom prst="rect">
            <a:avLst/>
          </a:prstGeom>
        </p:spPr>
        <p:txBody>
          <a:bodyPr/>
          <a:lstStyle>
            <a:lvl1pPr defTabSz="258289">
              <a:defRPr sz="3432"/>
            </a:lvl1pPr>
          </a:lstStyle>
          <a:p>
            <a:pPr/>
            <a:r>
              <a:t>Numerical tests</a:t>
            </a:r>
          </a:p>
        </p:txBody>
      </p:sp>
      <p:pic>
        <p:nvPicPr>
          <p:cNvPr id="3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704" y="2524389"/>
            <a:ext cx="11103392" cy="6660293"/>
          </a:xfrm>
          <a:prstGeom prst="rect">
            <a:avLst/>
          </a:prstGeom>
          <a:ln w="3175">
            <a:miter lim="400000"/>
          </a:ln>
        </p:spPr>
      </p:pic>
      <p:sp>
        <p:nvSpPr>
          <p:cNvPr id="313" name="System that relaxes to Burgers equation with source"/>
          <p:cNvSpPr txBox="1"/>
          <p:nvPr/>
        </p:nvSpPr>
        <p:spPr>
          <a:xfrm>
            <a:off x="1103867" y="1730008"/>
            <a:ext cx="7672867" cy="4136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/>
            <a:r>
              <a:t>System that relaxes to Burgers equation with source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Error, order and asymptotic WB property"/>
          <p:cNvSpPr txBox="1"/>
          <p:nvPr>
            <p:ph type="title"/>
          </p:nvPr>
        </p:nvSpPr>
        <p:spPr>
          <a:xfrm>
            <a:off x="900853" y="672253"/>
            <a:ext cx="11203094" cy="697509"/>
          </a:xfrm>
          <a:prstGeom prst="rect">
            <a:avLst/>
          </a:prstGeom>
        </p:spPr>
        <p:txBody>
          <a:bodyPr/>
          <a:lstStyle>
            <a:lvl1pPr defTabSz="322862">
              <a:defRPr sz="4290"/>
            </a:lvl1pPr>
          </a:lstStyle>
          <a:p>
            <a:pPr/>
            <a:r>
              <a:t>Error, order and asymptotic WB property</a:t>
            </a:r>
          </a:p>
        </p:txBody>
      </p:sp>
      <p:pic>
        <p:nvPicPr>
          <p:cNvPr id="3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5808" y="1579724"/>
            <a:ext cx="4985379" cy="2302761"/>
          </a:xfrm>
          <a:prstGeom prst="rect">
            <a:avLst/>
          </a:prstGeom>
          <a:ln w="3175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55206" y="1562100"/>
            <a:ext cx="4985379" cy="2341610"/>
          </a:xfrm>
          <a:prstGeom prst="rect">
            <a:avLst/>
          </a:prstGeom>
          <a:ln w="3175">
            <a:miter lim="400000"/>
          </a:ln>
        </p:spPr>
      </p:pic>
      <p:sp>
        <p:nvSpPr>
          <p:cNvPr id="318" name="Differences in L1-norm with respect to the exact limit steady state…"/>
          <p:cNvSpPr txBox="1"/>
          <p:nvPr/>
        </p:nvSpPr>
        <p:spPr>
          <a:xfrm>
            <a:off x="1460499" y="4086310"/>
            <a:ext cx="10035823" cy="18857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Differences in L1-norm with respect to the exact limit steady state </a:t>
            </a:r>
            <a14:m>
              <m:oMath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50</m:t>
                </m:r>
              </m:oMath>
            </a14:m>
          </a:p>
          <a:p>
            <a:pPr algn="l">
              <a:spcBef>
                <a:spcPts val="600"/>
              </a:spcBef>
              <a:defRPr b="0"/>
            </a:pPr>
            <a:r>
              <a:t>For various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ε</m:t>
                </m:r>
              </m:oMath>
            </a14:m>
            <a:r>
              <a:t>. </a:t>
            </a:r>
            <a14:m>
              <m:oMath>
                <m:r>
                  <m:rPr>
                    <m:sty m:val="p"/>
                  </m:rP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0.005</m:t>
                </m:r>
              </m:oMath>
            </a14:m>
            <a:r>
              <a:t> (left) and </a:t>
            </a:r>
            <a14:m>
              <m:oMath>
                <m:r>
                  <m:rPr>
                    <m:sty m:val="p"/>
                  </m:rP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0.02</m:t>
                </m:r>
              </m:oMath>
            </a14:m>
            <a:r>
              <a:t> (right)</a:t>
            </a:r>
          </a:p>
          <a:p>
            <a:pPr algn="l">
              <a:spcBef>
                <a:spcPts val="600"/>
              </a:spcBef>
              <a:defRPr b="0"/>
            </a:pPr>
            <a:r>
              <a:t>starting with analytically stationary solution of limit Burgers - above</a:t>
            </a:r>
          </a:p>
          <a:p>
            <a:pPr algn="l">
              <a:spcBef>
                <a:spcPts val="600"/>
              </a:spcBef>
              <a:defRPr b="0"/>
            </a:pPr>
            <a:r>
              <a:t>Or with a perturbation (that leaves the domain in finite time) - below</a:t>
            </a:r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5706" y="6163907"/>
            <a:ext cx="4861371" cy="2341610"/>
          </a:xfrm>
          <a:prstGeom prst="rect">
            <a:avLst/>
          </a:prstGeom>
          <a:ln w="3175">
            <a:miter lim="400000"/>
          </a:ln>
        </p:spPr>
      </p:pic>
      <p:sp>
        <p:nvSpPr>
          <p:cNvPr id="320" name="Error and order at time t=0.5"/>
          <p:cNvSpPr txBox="1"/>
          <p:nvPr/>
        </p:nvSpPr>
        <p:spPr>
          <a:xfrm>
            <a:off x="1993899" y="8678930"/>
            <a:ext cx="2965079" cy="3271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 sz="1800"/>
            </a:lvl1pPr>
          </a:lstStyle>
          <a:p>
            <a:pPr/>
            <a:r>
              <a:t>Error and order at time t=0.5</a:t>
            </a:r>
          </a:p>
        </p:txBody>
      </p:sp>
      <p:pic>
        <p:nvPicPr>
          <p:cNvPr id="32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96460" y="6153707"/>
            <a:ext cx="3597576" cy="668570"/>
          </a:xfrm>
          <a:prstGeom prst="rect">
            <a:avLst/>
          </a:prstGeom>
          <a:ln w="3175">
            <a:miter lim="400000"/>
          </a:ln>
        </p:spPr>
      </p:pic>
      <p:sp>
        <p:nvSpPr>
          <p:cNvPr id="322" name="Initial condition"/>
          <p:cNvSpPr txBox="1"/>
          <p:nvPr/>
        </p:nvSpPr>
        <p:spPr>
          <a:xfrm>
            <a:off x="6324599" y="6324399"/>
            <a:ext cx="1612224" cy="3271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 sz="1800"/>
            </a:lvl1pPr>
          </a:lstStyle>
          <a:p>
            <a:pPr/>
            <a:r>
              <a:t>Initial condition</a:t>
            </a:r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10789" y="6954676"/>
            <a:ext cx="5674213" cy="1160624"/>
          </a:xfrm>
          <a:prstGeom prst="rect">
            <a:avLst/>
          </a:prstGeom>
          <a:ln w="3175">
            <a:miter lim="400000"/>
          </a:ln>
        </p:spPr>
      </p:pic>
      <p:sp>
        <p:nvSpPr>
          <p:cNvPr id="324" name="Differences in L1-norm with respect to the exact…"/>
          <p:cNvSpPr txBox="1"/>
          <p:nvPr/>
        </p:nvSpPr>
        <p:spPr>
          <a:xfrm>
            <a:off x="6362699" y="8229053"/>
            <a:ext cx="5627672" cy="7926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 sz="2000"/>
            </a:pPr>
            <a:r>
              <a:t>Differences in L1-norm with respect to the exact </a:t>
            </a:r>
          </a:p>
          <a:p>
            <a:pPr algn="l">
              <a:spcBef>
                <a:spcPts val="600"/>
              </a:spcBef>
              <a:defRPr b="0" sz="2000"/>
            </a:pPr>
            <a:r>
              <a:t>limit steady state </a:t>
            </a:r>
            <a14:m>
              <m:oMath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50,</m:t>
                </m:r>
                <m:r>
                  <m:rPr>
                    <m:sty m:val="p"/>
                  </m:rP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0.02,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ε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20</m:t>
                    </m:r>
                  </m:sup>
                </m:sSup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615" y="2037190"/>
            <a:ext cx="11817570" cy="7282255"/>
          </a:xfrm>
          <a:prstGeom prst="rect">
            <a:avLst/>
          </a:prstGeom>
          <a:ln w="3175">
            <a:miter lim="400000"/>
          </a:ln>
        </p:spPr>
      </p:pic>
      <p:sp>
        <p:nvSpPr>
          <p:cNvPr id="133" name="Roma, Febbraio 2002"/>
          <p:cNvSpPr txBox="1"/>
          <p:nvPr/>
        </p:nvSpPr>
        <p:spPr>
          <a:xfrm>
            <a:off x="9301214" y="1291777"/>
            <a:ext cx="3142930" cy="4136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/>
            <a:r>
              <a:t>Roma, Febbraio 2002</a:t>
            </a:r>
          </a:p>
        </p:txBody>
      </p:sp>
      <p:sp>
        <p:nvSpPr>
          <p:cNvPr id="134" name="Prima di iniziare…"/>
          <p:cNvSpPr txBox="1"/>
          <p:nvPr/>
        </p:nvSpPr>
        <p:spPr>
          <a:xfrm>
            <a:off x="658427" y="456012"/>
            <a:ext cx="2522052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Prima di iniziare…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  <p:bldP build="whole" bldLvl="1" animBg="1" rev="0" advAuto="0" spid="133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llow water system - no friction"/>
          <p:cNvSpPr txBox="1"/>
          <p:nvPr>
            <p:ph type="title"/>
          </p:nvPr>
        </p:nvSpPr>
        <p:spPr>
          <a:xfrm>
            <a:off x="900853" y="900853"/>
            <a:ext cx="11203094" cy="608906"/>
          </a:xfrm>
          <a:prstGeom prst="rect">
            <a:avLst/>
          </a:prstGeom>
        </p:spPr>
        <p:txBody>
          <a:bodyPr/>
          <a:lstStyle>
            <a:lvl1pPr defTabSz="270030">
              <a:defRPr sz="3588"/>
            </a:lvl1pPr>
          </a:lstStyle>
          <a:p>
            <a:pPr/>
            <a:r>
              <a:t>Shallow water system - no friction</a:t>
            </a: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7867" y="1721414"/>
            <a:ext cx="10049066" cy="5291309"/>
          </a:xfrm>
          <a:prstGeom prst="rect">
            <a:avLst/>
          </a:prstGeom>
          <a:ln w="3175">
            <a:miter lim="400000"/>
          </a:ln>
        </p:spPr>
      </p:pic>
      <p:pic>
        <p:nvPicPr>
          <p:cNvPr id="3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2017" y="7359031"/>
            <a:ext cx="9401409" cy="198935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2"/>
      <p:bldP build="whole" bldLvl="1" animBg="1" rev="0" advAuto="0" spid="32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878" t="0" r="0" b="0"/>
          <a:stretch>
            <a:fillRect/>
          </a:stretch>
        </p:blipFill>
        <p:spPr>
          <a:xfrm>
            <a:off x="1605796" y="1461221"/>
            <a:ext cx="5554166" cy="667422"/>
          </a:xfrm>
          <a:prstGeom prst="rect">
            <a:avLst/>
          </a:prstGeom>
          <a:ln w="3175">
            <a:miter lim="400000"/>
          </a:ln>
        </p:spPr>
      </p:pic>
      <p:pic>
        <p:nvPicPr>
          <p:cNvPr id="3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6219" y="3272826"/>
            <a:ext cx="7149678" cy="1539002"/>
          </a:xfrm>
          <a:prstGeom prst="rect">
            <a:avLst/>
          </a:prstGeom>
          <a:ln w="3175">
            <a:miter lim="400000"/>
          </a:ln>
        </p:spPr>
      </p:pic>
      <p:sp>
        <p:nvSpPr>
          <p:cNvPr id="332" name="Shallow water system - no friction"/>
          <p:cNvSpPr txBox="1"/>
          <p:nvPr>
            <p:ph type="title"/>
          </p:nvPr>
        </p:nvSpPr>
        <p:spPr>
          <a:xfrm>
            <a:off x="900853" y="646853"/>
            <a:ext cx="11203094" cy="608906"/>
          </a:xfrm>
          <a:prstGeom prst="rect">
            <a:avLst/>
          </a:prstGeom>
        </p:spPr>
        <p:txBody>
          <a:bodyPr/>
          <a:lstStyle>
            <a:lvl1pPr defTabSz="270030">
              <a:defRPr sz="3588"/>
            </a:lvl1pPr>
          </a:lstStyle>
          <a:p>
            <a:pPr/>
            <a:r>
              <a:t>Shallow water system - no friction</a:t>
            </a:r>
          </a:p>
        </p:txBody>
      </p:sp>
      <p:sp>
        <p:nvSpPr>
          <p:cNvPr id="333" name="IWBM1, IWBM2"/>
          <p:cNvSpPr txBox="1"/>
          <p:nvPr/>
        </p:nvSpPr>
        <p:spPr>
          <a:xfrm>
            <a:off x="9410699" y="2087358"/>
            <a:ext cx="2246208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IWBM1, IWBM2</a:t>
            </a:r>
          </a:p>
        </p:txBody>
      </p:sp>
      <p:sp>
        <p:nvSpPr>
          <p:cNvPr id="334" name="Fully implicit schemes: flux and source term treated implicitly"/>
          <p:cNvSpPr txBox="1"/>
          <p:nvPr/>
        </p:nvSpPr>
        <p:spPr>
          <a:xfrm>
            <a:off x="1714175" y="2112175"/>
            <a:ext cx="7149678" cy="3643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 sz="2000"/>
            </a:pPr>
            <a:r>
              <a:rPr b="1"/>
              <a:t>Fully implicit schemes</a:t>
            </a:r>
            <a:r>
              <a:t>: flux and source term treated implicitly</a:t>
            </a:r>
          </a:p>
        </p:txBody>
      </p:sp>
      <p:sp>
        <p:nvSpPr>
          <p:cNvPr id="335" name="Semi-implicit schemes:"/>
          <p:cNvSpPr txBox="1"/>
          <p:nvPr/>
        </p:nvSpPr>
        <p:spPr>
          <a:xfrm>
            <a:off x="1727199" y="2692500"/>
            <a:ext cx="2891368" cy="3643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sz="2000"/>
            </a:lvl1pPr>
          </a:lstStyle>
          <a:p>
            <a:pPr/>
            <a:r>
              <a:t>Semi-implicit schemes:</a:t>
            </a:r>
          </a:p>
        </p:txBody>
      </p:sp>
      <p:sp>
        <p:nvSpPr>
          <p:cNvPr id="336" name="SIWBM1, SIWBM2"/>
          <p:cNvSpPr txBox="1"/>
          <p:nvPr/>
        </p:nvSpPr>
        <p:spPr>
          <a:xfrm>
            <a:off x="9334499" y="3459910"/>
            <a:ext cx="2641229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SIWBM1, SIWBM2</a:t>
            </a:r>
          </a:p>
        </p:txBody>
      </p:sp>
      <p:sp>
        <p:nvSpPr>
          <p:cNvPr id="337" name="First test: check WB property"/>
          <p:cNvSpPr txBox="1"/>
          <p:nvPr/>
        </p:nvSpPr>
        <p:spPr>
          <a:xfrm>
            <a:off x="1130299" y="4841783"/>
            <a:ext cx="3383620" cy="351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 sz="2000"/>
            </a:lvl1pPr>
          </a:lstStyle>
          <a:p>
            <a:pPr/>
            <a:r>
              <a:t>First test: check WB property</a:t>
            </a:r>
          </a:p>
        </p:txBody>
      </p:sp>
      <p:sp>
        <p:nvSpPr>
          <p:cNvPr id="338" name=", CFL = 2.0"/>
          <p:cNvSpPr txBox="1"/>
          <p:nvPr/>
        </p:nvSpPr>
        <p:spPr>
          <a:xfrm>
            <a:off x="4687984" y="4811907"/>
            <a:ext cx="2384232" cy="4116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 sz="2000"/>
            </a:pPr>
            <a14:m>
              <m:oMath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0,1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  <a:r>
              <a:t>, CFL = 2.0</a:t>
            </a:r>
          </a:p>
        </p:txBody>
      </p:sp>
      <p:pic>
        <p:nvPicPr>
          <p:cNvPr id="33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4914" y="5435804"/>
            <a:ext cx="4540737" cy="2554451"/>
          </a:xfrm>
          <a:prstGeom prst="rect">
            <a:avLst/>
          </a:prstGeom>
          <a:ln w="3175">
            <a:miter lim="400000"/>
          </a:ln>
        </p:spPr>
      </p:pic>
      <p:sp>
        <p:nvSpPr>
          <p:cNvPr id="340" name="Initial condition: subcritical stationary solution"/>
          <p:cNvSpPr txBox="1"/>
          <p:nvPr/>
        </p:nvSpPr>
        <p:spPr>
          <a:xfrm>
            <a:off x="1071575" y="8129862"/>
            <a:ext cx="5307415" cy="351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 sz="2000"/>
            </a:lvl1pPr>
          </a:lstStyle>
          <a:p>
            <a:pPr/>
            <a:r>
              <a:t>Initial condition: subcritical stationary solution </a:t>
            </a:r>
          </a:p>
        </p:txBody>
      </p:sp>
      <p:pic>
        <p:nvPicPr>
          <p:cNvPr id="34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98903" y="5570139"/>
            <a:ext cx="5825042" cy="1415869"/>
          </a:xfrm>
          <a:prstGeom prst="rect">
            <a:avLst/>
          </a:prstGeom>
          <a:ln w="3175">
            <a:miter lim="400000"/>
          </a:ln>
        </p:spPr>
      </p:pic>
      <p:sp>
        <p:nvSpPr>
          <p:cNvPr id="342" name="Stencil depends on reconstruction"/>
          <p:cNvSpPr txBox="1"/>
          <p:nvPr/>
        </p:nvSpPr>
        <p:spPr>
          <a:xfrm>
            <a:off x="8115299" y="4841783"/>
            <a:ext cx="4254621" cy="4116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3200"/>
              </a:spcBef>
              <a:defRPr b="0" sz="2000"/>
            </a:pPr>
            <a:r>
              <a:t>Stencil depends on reconstruction </a:t>
            </a:r>
            <a14:m>
              <m:oMath>
                <m:limUpp>
                  <m:e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lim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</m:oMath>
            </a14:m>
          </a:p>
        </p:txBody>
      </p:sp>
      <p:pic>
        <p:nvPicPr>
          <p:cNvPr id="34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49214" y="7072323"/>
            <a:ext cx="5724420" cy="1368137"/>
          </a:xfrm>
          <a:prstGeom prst="rect">
            <a:avLst/>
          </a:prstGeom>
          <a:ln w="3175">
            <a:miter lim="400000"/>
          </a:ln>
        </p:spPr>
      </p:pic>
      <p:pic>
        <p:nvPicPr>
          <p:cNvPr id="34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75946" y="8504484"/>
            <a:ext cx="4870956" cy="45456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llow water system - no friction"/>
          <p:cNvSpPr txBox="1"/>
          <p:nvPr>
            <p:ph type="title"/>
          </p:nvPr>
        </p:nvSpPr>
        <p:spPr>
          <a:xfrm>
            <a:off x="900853" y="900853"/>
            <a:ext cx="11203094" cy="608906"/>
          </a:xfrm>
          <a:prstGeom prst="rect">
            <a:avLst/>
          </a:prstGeom>
        </p:spPr>
        <p:txBody>
          <a:bodyPr/>
          <a:lstStyle>
            <a:lvl1pPr defTabSz="270030">
              <a:defRPr sz="3588"/>
            </a:lvl1pPr>
          </a:lstStyle>
          <a:p>
            <a:pPr/>
            <a:r>
              <a:t>Shallow water system - no friction</a:t>
            </a:r>
          </a:p>
        </p:txBody>
      </p:sp>
      <p:sp>
        <p:nvSpPr>
          <p:cNvPr id="347" name="Transient solution"/>
          <p:cNvSpPr txBox="1"/>
          <p:nvPr/>
        </p:nvSpPr>
        <p:spPr>
          <a:xfrm>
            <a:off x="1061804" y="1926777"/>
            <a:ext cx="2651592" cy="4136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/>
            <a:r>
              <a:t>Transient solution</a:t>
            </a:r>
          </a:p>
        </p:txBody>
      </p:sp>
      <p:sp>
        <p:nvSpPr>
          <p:cNvPr id="348" name="Depth function:"/>
          <p:cNvSpPr txBox="1"/>
          <p:nvPr/>
        </p:nvSpPr>
        <p:spPr>
          <a:xfrm>
            <a:off x="1066799" y="2646244"/>
            <a:ext cx="4426320" cy="4225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 sz="2000"/>
            </a:pPr>
            <a:r>
              <a:t>Depth function: </a:t>
            </a:r>
            <a14:m>
              <m:oMath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1.0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0.5</m:t>
                </m:r>
                <m:sSup>
                  <m:e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p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sup>
                </m:sSup>
              </m:oMath>
            </a14:m>
          </a:p>
        </p:txBody>
      </p:sp>
      <p:sp>
        <p:nvSpPr>
          <p:cNvPr id="349" name="Initial condition:"/>
          <p:cNvSpPr txBox="1"/>
          <p:nvPr/>
        </p:nvSpPr>
        <p:spPr>
          <a:xfrm>
            <a:off x="1054099" y="3234877"/>
            <a:ext cx="6136073" cy="4412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 sz="2000"/>
            </a:pPr>
            <a:r>
              <a:t>Initial condition: </a:t>
            </a:r>
            <a14:m>
              <m:oMath>
                <m:sSub>
                  <m:e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b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</m:t>
                </m:r>
                <m:sSub>
                  <m:e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0.1</m:t>
                </m:r>
                <m:sSup>
                  <m:e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sup>
                </m:sSup>
              </m:oMath>
            </a14:m>
            <a:r>
              <a:t> </a:t>
            </a:r>
          </a:p>
        </p:txBody>
      </p:sp>
      <p:sp>
        <p:nvSpPr>
          <p:cNvPr id="350" name="Reference solution: 1600-cell mesh,…"/>
          <p:cNvSpPr txBox="1"/>
          <p:nvPr/>
        </p:nvSpPr>
        <p:spPr>
          <a:xfrm>
            <a:off x="1041399" y="3842208"/>
            <a:ext cx="4207342" cy="732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 sz="2000"/>
            </a:pPr>
            <a:r>
              <a:t>Reference solution: 1600-cell mesh, </a:t>
            </a:r>
          </a:p>
          <a:p>
            <a:pPr algn="l">
              <a:spcBef>
                <a:spcPts val="600"/>
              </a:spcBef>
              <a:defRPr b="0" sz="2000"/>
            </a:pPr>
            <a:r>
              <a:t>5-point stencil SIWBM2 </a:t>
            </a:r>
          </a:p>
        </p:txBody>
      </p:sp>
      <p:pic>
        <p:nvPicPr>
          <p:cNvPr id="3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6696" y="2316530"/>
            <a:ext cx="4788726" cy="2455705"/>
          </a:xfrm>
          <a:prstGeom prst="rect">
            <a:avLst/>
          </a:prstGeom>
          <a:ln w="3175">
            <a:miter lim="400000"/>
          </a:ln>
        </p:spPr>
      </p:pic>
      <p:pic>
        <p:nvPicPr>
          <p:cNvPr id="3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382" y="4805021"/>
            <a:ext cx="6245552" cy="3380816"/>
          </a:xfrm>
          <a:prstGeom prst="rect">
            <a:avLst/>
          </a:prstGeom>
          <a:ln w="3175">
            <a:miter lim="400000"/>
          </a:ln>
        </p:spPr>
      </p:pic>
      <p:pic>
        <p:nvPicPr>
          <p:cNvPr id="35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9883" y="4851732"/>
            <a:ext cx="6245552" cy="3278930"/>
          </a:xfrm>
          <a:prstGeom prst="rect">
            <a:avLst/>
          </a:prstGeom>
          <a:ln w="3175">
            <a:miter lim="400000"/>
          </a:ln>
        </p:spPr>
      </p:pic>
      <p:sp>
        <p:nvSpPr>
          <p:cNvPr id="354" name="Free surface"/>
          <p:cNvSpPr txBox="1"/>
          <p:nvPr/>
        </p:nvSpPr>
        <p:spPr>
          <a:xfrm>
            <a:off x="2436641" y="8210773"/>
            <a:ext cx="2243034" cy="4134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3200"/>
              </a:spcBef>
              <a:defRPr b="0" sz="2000"/>
            </a:pPr>
            <a:r>
              <a:t>Free surface </a:t>
            </a:r>
            <a14:m>
              <m:oMath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355" name="Discharge"/>
          <p:cNvSpPr txBox="1"/>
          <p:nvPr/>
        </p:nvSpPr>
        <p:spPr>
          <a:xfrm>
            <a:off x="8652255" y="8210159"/>
            <a:ext cx="1980808" cy="4146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3200"/>
              </a:spcBef>
              <a:defRPr b="0" sz="2000"/>
            </a:pPr>
            <a:r>
              <a:t>Discharge </a:t>
            </a:r>
            <a14:m>
              <m:oMath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llow water - order of accuracy"/>
          <p:cNvSpPr txBox="1"/>
          <p:nvPr>
            <p:ph type="title"/>
          </p:nvPr>
        </p:nvSpPr>
        <p:spPr>
          <a:xfrm>
            <a:off x="900853" y="646853"/>
            <a:ext cx="11203094" cy="608906"/>
          </a:xfrm>
          <a:prstGeom prst="rect">
            <a:avLst/>
          </a:prstGeom>
        </p:spPr>
        <p:txBody>
          <a:bodyPr/>
          <a:lstStyle>
            <a:lvl1pPr defTabSz="270030">
              <a:defRPr sz="3588"/>
            </a:lvl1pPr>
          </a:lstStyle>
          <a:p>
            <a:pPr/>
            <a:r>
              <a:t>Shallow water - order of accuracy</a:t>
            </a:r>
          </a:p>
        </p:txBody>
      </p:sp>
      <p:pic>
        <p:nvPicPr>
          <p:cNvPr id="3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040" y="5679193"/>
            <a:ext cx="8012970" cy="2997125"/>
          </a:xfrm>
          <a:prstGeom prst="rect">
            <a:avLst/>
          </a:prstGeom>
          <a:ln w="3175">
            <a:miter lim="400000"/>
          </a:ln>
        </p:spPr>
      </p:pic>
      <p:pic>
        <p:nvPicPr>
          <p:cNvPr id="3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2913" y="2229925"/>
            <a:ext cx="7935223" cy="3091799"/>
          </a:xfrm>
          <a:prstGeom prst="rect">
            <a:avLst/>
          </a:prstGeom>
          <a:ln w="3175">
            <a:miter lim="400000"/>
          </a:ln>
        </p:spPr>
      </p:pic>
      <p:sp>
        <p:nvSpPr>
          <p:cNvPr id="360" name="Comparison with reference solution   error and converge order"/>
          <p:cNvSpPr txBox="1"/>
          <p:nvPr/>
        </p:nvSpPr>
        <p:spPr>
          <a:xfrm>
            <a:off x="2831898" y="1562428"/>
            <a:ext cx="7341004" cy="4116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 sz="2000"/>
            </a:pPr>
            <a:r>
              <a:t>Comparison with reference solution </a:t>
            </a:r>
            <a14:m>
              <m:oMath>
                <m:sSup>
                  <m:e>
                    <m:r>
                      <a:rPr xmlns:a="http://schemas.openxmlformats.org/drawingml/2006/main" sz="2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p>
                    <m:r>
                      <a:rPr xmlns:a="http://schemas.openxmlformats.org/drawingml/2006/main" sz="2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  <a:r>
              <a:t> error and converge order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7576" y="1622416"/>
            <a:ext cx="5782617" cy="3049617"/>
          </a:xfrm>
          <a:prstGeom prst="rect">
            <a:avLst/>
          </a:prstGeom>
          <a:ln w="3175">
            <a:miter lim="400000"/>
          </a:ln>
        </p:spPr>
      </p:pic>
      <p:pic>
        <p:nvPicPr>
          <p:cNvPr id="3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484" y="4535564"/>
            <a:ext cx="6156231" cy="3318837"/>
          </a:xfrm>
          <a:prstGeom prst="rect">
            <a:avLst/>
          </a:prstGeom>
          <a:ln w="3175">
            <a:miter lim="400000"/>
          </a:ln>
        </p:spPr>
      </p:pic>
      <p:sp>
        <p:nvSpPr>
          <p:cNvPr id="364" name="Shallow water system - no friction"/>
          <p:cNvSpPr txBox="1"/>
          <p:nvPr/>
        </p:nvSpPr>
        <p:spPr>
          <a:xfrm>
            <a:off x="900853" y="735753"/>
            <a:ext cx="11203094" cy="6089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normAutofit fontScale="100000" lnSpcReduction="0"/>
          </a:bodyPr>
          <a:lstStyle>
            <a:lvl1pPr defTabSz="270030">
              <a:defRPr b="0" sz="3588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Shallow water system - no friction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93918" y="4655607"/>
            <a:ext cx="5782618" cy="3078751"/>
          </a:xfrm>
          <a:prstGeom prst="rect">
            <a:avLst/>
          </a:prstGeom>
          <a:ln w="3175">
            <a:miter lim="400000"/>
          </a:ln>
        </p:spPr>
      </p:pic>
      <p:sp>
        <p:nvSpPr>
          <p:cNvPr id="366" name="Test shock shock capturing capability"/>
          <p:cNvSpPr txBox="1"/>
          <p:nvPr/>
        </p:nvSpPr>
        <p:spPr>
          <a:xfrm>
            <a:off x="888999" y="1748823"/>
            <a:ext cx="5187528" cy="413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Test shock shock capturing capability</a:t>
            </a:r>
          </a:p>
        </p:txBody>
      </p:sp>
      <p:sp>
        <p:nvSpPr>
          <p:cNvPr id="367" name="Various schemes: Implicit and Semi-I…"/>
          <p:cNvSpPr txBox="1"/>
          <p:nvPr/>
        </p:nvSpPr>
        <p:spPr>
          <a:xfrm>
            <a:off x="914399" y="2601177"/>
            <a:ext cx="5182347" cy="13721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Various schemes: Implicit and Semi-I </a:t>
            </a:r>
          </a:p>
          <a:p>
            <a:pPr algn="l">
              <a:spcBef>
                <a:spcPts val="600"/>
              </a:spcBef>
              <a:defRPr b="0"/>
            </a:pPr>
            <a:r>
              <a:t>First and second order accurate</a:t>
            </a:r>
          </a:p>
          <a:p>
            <a:pPr algn="l">
              <a:spcBef>
                <a:spcPts val="600"/>
              </a:spcBef>
              <a:defRPr b="0"/>
            </a:pPr>
            <a:r>
              <a:t>Constant and linear reconstruction </a:t>
            </a:r>
            <a14:m>
              <m:oMath>
                <m:limUpp>
                  <m:e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lim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</m:oMath>
            </a14:m>
          </a:p>
        </p:txBody>
      </p:sp>
      <p:sp>
        <p:nvSpPr>
          <p:cNvPr id="368" name="Initial condition"/>
          <p:cNvSpPr txBox="1"/>
          <p:nvPr/>
        </p:nvSpPr>
        <p:spPr>
          <a:xfrm>
            <a:off x="7251699" y="2793156"/>
            <a:ext cx="2127336" cy="413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Initial condition</a:t>
            </a:r>
          </a:p>
        </p:txBody>
      </p:sp>
      <p:sp>
        <p:nvSpPr>
          <p:cNvPr id="369" name="at"/>
          <p:cNvSpPr txBox="1"/>
          <p:nvPr/>
        </p:nvSpPr>
        <p:spPr>
          <a:xfrm>
            <a:off x="2606727" y="7707537"/>
            <a:ext cx="2111744" cy="4853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at </a:t>
            </a:r>
            <a14:m>
              <m:oMath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0.2</m:t>
                </m:r>
              </m:oMath>
            </a14:m>
          </a:p>
        </p:txBody>
      </p:sp>
      <p:sp>
        <p:nvSpPr>
          <p:cNvPr id="370" name="at"/>
          <p:cNvSpPr txBox="1"/>
          <p:nvPr/>
        </p:nvSpPr>
        <p:spPr>
          <a:xfrm>
            <a:off x="8473013" y="7707537"/>
            <a:ext cx="2111744" cy="4853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at </a:t>
            </a:r>
            <a14:m>
              <m:oMath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0.5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1D shallow-water system with topography and friction"/>
          <p:cNvSpPr txBox="1"/>
          <p:nvPr>
            <p:ph type="title"/>
          </p:nvPr>
        </p:nvSpPr>
        <p:spPr>
          <a:xfrm>
            <a:off x="900853" y="761153"/>
            <a:ext cx="11203094" cy="1116708"/>
          </a:xfrm>
          <a:prstGeom prst="rect">
            <a:avLst/>
          </a:prstGeom>
        </p:spPr>
        <p:txBody>
          <a:bodyPr/>
          <a:lstStyle>
            <a:lvl1pPr defTabSz="264159">
              <a:defRPr sz="3509"/>
            </a:lvl1pPr>
          </a:lstStyle>
          <a:p>
            <a:pPr/>
            <a:r>
              <a:t>1D shallow-water system with topography and friction </a:t>
            </a: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1315" y="1964122"/>
            <a:ext cx="5502170" cy="894128"/>
          </a:xfrm>
          <a:prstGeom prst="rect">
            <a:avLst/>
          </a:prstGeom>
          <a:ln w="3175">
            <a:miter lim="400000"/>
          </a:ln>
        </p:spPr>
      </p:pic>
      <p:pic>
        <p:nvPicPr>
          <p:cNvPr id="3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958" y="3131432"/>
            <a:ext cx="11522884" cy="1525602"/>
          </a:xfrm>
          <a:prstGeom prst="rect">
            <a:avLst/>
          </a:prstGeom>
          <a:ln w="3175">
            <a:miter lim="400000"/>
          </a:ln>
        </p:spPr>
      </p:pic>
      <p:sp>
        <p:nvSpPr>
          <p:cNvPr id="375" name="is the Manning friction coefficient and"/>
          <p:cNvSpPr txBox="1"/>
          <p:nvPr/>
        </p:nvSpPr>
        <p:spPr>
          <a:xfrm>
            <a:off x="850899" y="4964337"/>
            <a:ext cx="8383627" cy="4853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 </a:t>
            </a:r>
            <a14:m>
              <m:oMath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0.032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the Manning friction coefficient and </a:t>
            </a:r>
            <a14:m>
              <m:oMath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7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</m:oMath>
            </a14:m>
          </a:p>
        </p:txBody>
      </p:sp>
      <p:sp>
        <p:nvSpPr>
          <p:cNvPr id="376" name="Consider"/>
          <p:cNvSpPr txBox="1"/>
          <p:nvPr/>
        </p:nvSpPr>
        <p:spPr>
          <a:xfrm>
            <a:off x="927099" y="2246870"/>
            <a:ext cx="1297366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Consider</a:t>
            </a:r>
          </a:p>
        </p:txBody>
      </p:sp>
      <p:sp>
        <p:nvSpPr>
          <p:cNvPr id="377" name="with"/>
          <p:cNvSpPr txBox="1"/>
          <p:nvPr/>
        </p:nvSpPr>
        <p:spPr>
          <a:xfrm>
            <a:off x="10780335" y="2204209"/>
            <a:ext cx="631073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with</a:t>
            </a:r>
          </a:p>
        </p:txBody>
      </p:sp>
      <p:sp>
        <p:nvSpPr>
          <p:cNvPr id="378" name="Stationary solutions satisfy the ODE system:"/>
          <p:cNvSpPr txBox="1"/>
          <p:nvPr/>
        </p:nvSpPr>
        <p:spPr>
          <a:xfrm>
            <a:off x="914578" y="5618506"/>
            <a:ext cx="6181176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Stationary solutions satisfy the ODE system: </a:t>
            </a:r>
          </a:p>
        </p:txBody>
      </p:sp>
      <p:pic>
        <p:nvPicPr>
          <p:cNvPr id="3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52432" y="6201302"/>
            <a:ext cx="5499936" cy="1525601"/>
          </a:xfrm>
          <a:prstGeom prst="rect">
            <a:avLst/>
          </a:prstGeom>
          <a:ln w="3175">
            <a:miter lim="400000"/>
          </a:ln>
        </p:spPr>
      </p:pic>
      <p:sp>
        <p:nvSpPr>
          <p:cNvPr id="380" name="Bathimetry"/>
          <p:cNvSpPr txBox="1"/>
          <p:nvPr/>
        </p:nvSpPr>
        <p:spPr>
          <a:xfrm>
            <a:off x="1755241" y="8052253"/>
            <a:ext cx="1546082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Bathimetry</a:t>
            </a:r>
          </a:p>
        </p:txBody>
      </p:sp>
      <p:pic>
        <p:nvPicPr>
          <p:cNvPr id="38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44276" y="7747000"/>
            <a:ext cx="3716248" cy="102445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611" y="1699949"/>
            <a:ext cx="3884730" cy="2185528"/>
          </a:xfrm>
          <a:prstGeom prst="rect">
            <a:avLst/>
          </a:prstGeom>
          <a:ln w="3175">
            <a:miter lim="400000"/>
          </a:ln>
        </p:spPr>
      </p:pic>
      <p:sp>
        <p:nvSpPr>
          <p:cNvPr id="384" name="1D shallow-water system with topography and friction"/>
          <p:cNvSpPr txBox="1"/>
          <p:nvPr>
            <p:ph type="title"/>
          </p:nvPr>
        </p:nvSpPr>
        <p:spPr>
          <a:xfrm>
            <a:off x="900853" y="507153"/>
            <a:ext cx="11203094" cy="1116708"/>
          </a:xfrm>
          <a:prstGeom prst="rect">
            <a:avLst/>
          </a:prstGeom>
        </p:spPr>
        <p:txBody>
          <a:bodyPr/>
          <a:lstStyle>
            <a:lvl1pPr defTabSz="264159">
              <a:defRPr sz="3509"/>
            </a:lvl1pPr>
          </a:lstStyle>
          <a:p>
            <a:pPr/>
            <a:r>
              <a:t>1D shallow-water system with topography and friction </a:t>
            </a:r>
          </a:p>
        </p:txBody>
      </p:sp>
      <p:sp>
        <p:nvSpPr>
          <p:cNvPr id="385" name="Stationary initial condition"/>
          <p:cNvSpPr txBox="1"/>
          <p:nvPr/>
        </p:nvSpPr>
        <p:spPr>
          <a:xfrm>
            <a:off x="5430047" y="1860642"/>
            <a:ext cx="3583671" cy="413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Stationary initial condition</a:t>
            </a:r>
          </a:p>
        </p:txBody>
      </p:sp>
      <p:sp>
        <p:nvSpPr>
          <p:cNvPr id="386" name="All (implicit, semi-implicit, 1st, 2nd order) schemes…"/>
          <p:cNvSpPr txBox="1"/>
          <p:nvPr/>
        </p:nvSpPr>
        <p:spPr>
          <a:xfrm>
            <a:off x="5435599" y="2720373"/>
            <a:ext cx="7270227" cy="8584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All (implicit, semi-implicit, 1st, 2nd order) schemes</a:t>
            </a:r>
          </a:p>
          <a:p>
            <a:pPr algn="l">
              <a:spcBef>
                <a:spcPts val="600"/>
              </a:spcBef>
              <a:defRPr b="0"/>
            </a:pPr>
            <a:r>
              <a:t>preserve stationary solution within machine precision</a:t>
            </a:r>
          </a:p>
        </p:txBody>
      </p:sp>
      <p:sp>
        <p:nvSpPr>
          <p:cNvPr id="387" name="100 cells. Underresolved…"/>
          <p:cNvSpPr txBox="1"/>
          <p:nvPr/>
        </p:nvSpPr>
        <p:spPr>
          <a:xfrm>
            <a:off x="8757089" y="6414528"/>
            <a:ext cx="2941406" cy="732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 sz="2000"/>
            </a:pPr>
            <a:r>
              <a:t>100 cells. Underresolved </a:t>
            </a:r>
          </a:p>
          <a:p>
            <a:pPr algn="l">
              <a:spcBef>
                <a:spcPts val="600"/>
              </a:spcBef>
              <a:defRPr b="0" sz="2000"/>
            </a:pPr>
            <a:r>
              <a:t>1st order not sufficient</a:t>
            </a:r>
          </a:p>
        </p:txBody>
      </p:sp>
      <p:grpSp>
        <p:nvGrpSpPr>
          <p:cNvPr id="394" name="Group"/>
          <p:cNvGrpSpPr/>
          <p:nvPr/>
        </p:nvGrpSpPr>
        <p:grpSpPr>
          <a:xfrm>
            <a:off x="636611" y="3846104"/>
            <a:ext cx="11533546" cy="4577552"/>
            <a:chOff x="0" y="0"/>
            <a:chExt cx="11533545" cy="4577551"/>
          </a:xfrm>
        </p:grpSpPr>
        <p:pic>
          <p:nvPicPr>
            <p:cNvPr id="38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6069"/>
              <a:ext cx="3884730" cy="421256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8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25590" y="0"/>
              <a:ext cx="3915410" cy="439930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90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48816" y="25133"/>
              <a:ext cx="3884730" cy="207144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91" name="Equation"/>
            <p:cNvSpPr txBox="1"/>
            <p:nvPr/>
          </p:nvSpPr>
          <p:spPr>
            <a:xfrm>
              <a:off x="1636460" y="4367239"/>
              <a:ext cx="611809" cy="21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m:oMathPara>
              </a14:m>
              <a:endParaRPr sz="2400"/>
            </a:p>
          </p:txBody>
        </p:sp>
        <p:sp>
          <p:nvSpPr>
            <p:cNvPr id="392" name="Equation"/>
            <p:cNvSpPr txBox="1"/>
            <p:nvPr/>
          </p:nvSpPr>
          <p:spPr>
            <a:xfrm>
              <a:off x="5381881" y="4367239"/>
              <a:ext cx="967815" cy="21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0.01</m:t>
                    </m:r>
                  </m:oMath>
                </m:oMathPara>
              </a14:m>
              <a:endParaRPr sz="2400"/>
            </a:p>
          </p:txBody>
        </p:sp>
        <p:sp>
          <p:nvSpPr>
            <p:cNvPr id="393" name="Equation"/>
            <p:cNvSpPr txBox="1"/>
            <p:nvPr/>
          </p:nvSpPr>
          <p:spPr>
            <a:xfrm>
              <a:off x="9100568" y="2105366"/>
              <a:ext cx="981226" cy="213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0.05</m:t>
                    </m:r>
                  </m:oMath>
                </m:oMathPara>
              </a14:m>
              <a:endParaRPr sz="2400"/>
            </a:p>
          </p:txBody>
        </p:sp>
      </p:grpSp>
      <p:pic>
        <p:nvPicPr>
          <p:cNvPr id="39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39109" y="7529895"/>
            <a:ext cx="4297059" cy="1032992"/>
          </a:xfrm>
          <a:prstGeom prst="rect">
            <a:avLst/>
          </a:prstGeom>
          <a:ln w="3175">
            <a:miter lim="400000"/>
          </a:ln>
        </p:spPr>
      </p:pic>
      <p:sp>
        <p:nvSpPr>
          <p:cNvPr id="396" name="Equation"/>
          <p:cNvSpPr txBox="1"/>
          <p:nvPr/>
        </p:nvSpPr>
        <p:spPr>
          <a:xfrm>
            <a:off x="10067434" y="8690933"/>
            <a:ext cx="840408" cy="21031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2.0</m:t>
                  </m:r>
                </m:oMath>
              </m:oMathPara>
            </a14:m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A general framework has been presented to construct high-order well-balanced implicit and semi-implicit numerical schemes for systems of balance laws.…"/>
          <p:cNvSpPr txBox="1"/>
          <p:nvPr>
            <p:ph type="body" sz="half" idx="1"/>
          </p:nvPr>
        </p:nvSpPr>
        <p:spPr>
          <a:xfrm>
            <a:off x="900853" y="2009986"/>
            <a:ext cx="11203094" cy="2872602"/>
          </a:xfrm>
          <a:prstGeom prst="rect">
            <a:avLst/>
          </a:prstGeom>
        </p:spPr>
        <p:txBody>
          <a:bodyPr/>
          <a:lstStyle/>
          <a:p>
            <a:pPr marL="304800" indent="-304800"/>
            <a:r>
              <a:t>A general framework has been presented to construct high-order well-balanced implicit and semi-implicit numerical schemes for systems of balance laws. </a:t>
            </a:r>
          </a:p>
          <a:p>
            <a:pPr marL="304800" indent="-304800"/>
            <a:r>
              <a:t>Within this framework APWB schemes could also be designed from standard AP schemes. AP-EWB schemes exactly capture the steady states of the limit balance law when ε → 0. </a:t>
            </a:r>
          </a:p>
          <a:p>
            <a:pPr marL="304800" indent="-304800"/>
            <a:r>
              <a:t>The key idea is to consider local high-order well-balanced reconstruction operator. </a:t>
            </a:r>
          </a:p>
        </p:txBody>
      </p:sp>
      <p:sp>
        <p:nvSpPr>
          <p:cNvPr id="399" name="Conclusions"/>
          <p:cNvSpPr txBox="1"/>
          <p:nvPr>
            <p:ph type="title"/>
          </p:nvPr>
        </p:nvSpPr>
        <p:spPr>
          <a:xfrm>
            <a:off x="900853" y="900853"/>
            <a:ext cx="11203094" cy="859037"/>
          </a:xfrm>
          <a:prstGeom prst="rect">
            <a:avLst/>
          </a:prstGeom>
        </p:spPr>
        <p:txBody>
          <a:bodyPr/>
          <a:lstStyle>
            <a:lvl1pPr defTabSz="393304">
              <a:defRPr sz="5226"/>
            </a:lvl1pPr>
          </a:lstStyle>
          <a:p>
            <a:pPr/>
            <a:r>
              <a:t>Conclusions</a:t>
            </a:r>
          </a:p>
        </p:txBody>
      </p:sp>
      <p:sp>
        <p:nvSpPr>
          <p:cNvPr id="400" name="Application to more complex systems…"/>
          <p:cNvSpPr txBox="1"/>
          <p:nvPr/>
        </p:nvSpPr>
        <p:spPr>
          <a:xfrm>
            <a:off x="939799" y="5787423"/>
            <a:ext cx="8286125" cy="1302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marL="304800" indent="-304800" algn="l">
              <a:spcBef>
                <a:spcPts val="600"/>
              </a:spcBef>
              <a:buSzPct val="125000"/>
              <a:buChar char="•"/>
              <a:defRPr b="0"/>
            </a:pPr>
            <a:r>
              <a:t>Application to more complex systems</a:t>
            </a:r>
          </a:p>
          <a:p>
            <a:pPr marL="304800" indent="-304800" algn="l">
              <a:spcBef>
                <a:spcPts val="600"/>
              </a:spcBef>
              <a:buSzPct val="125000"/>
              <a:buChar char="•"/>
              <a:defRPr b="0"/>
            </a:pPr>
            <a:r>
              <a:t>Extension to several space dimensions</a:t>
            </a:r>
          </a:p>
          <a:p>
            <a:pPr marL="304800" indent="-304800" algn="l">
              <a:spcBef>
                <a:spcPts val="600"/>
              </a:spcBef>
              <a:buSzPct val="125000"/>
              <a:buChar char="•"/>
              <a:defRPr b="0"/>
            </a:pPr>
            <a:r>
              <a:t>Application to fast detection of global stationary solutions </a:t>
            </a:r>
          </a:p>
        </p:txBody>
      </p:sp>
      <p:sp>
        <p:nvSpPr>
          <p:cNvPr id="401" name="Work in progress"/>
          <p:cNvSpPr txBox="1"/>
          <p:nvPr/>
        </p:nvSpPr>
        <p:spPr>
          <a:xfrm>
            <a:off x="892488" y="5132685"/>
            <a:ext cx="2533024" cy="4136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/>
            <a:r>
              <a:t>Work in progress</a:t>
            </a:r>
          </a:p>
        </p:txBody>
      </p:sp>
      <p:sp>
        <p:nvSpPr>
          <p:cNvPr id="402" name="Thank you for your attention!"/>
          <p:cNvSpPr txBox="1"/>
          <p:nvPr/>
        </p:nvSpPr>
        <p:spPr>
          <a:xfrm>
            <a:off x="2274299" y="7881147"/>
            <a:ext cx="8456202" cy="7731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Thank you for your attention!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0" grpId="3"/>
      <p:bldP build="p" bldLvl="5" animBg="1" rev="0" advAuto="0" spid="398" grpId="1"/>
      <p:bldP build="whole" bldLvl="1" animBg="1" rev="0" advAuto="0" spid="401" grpId="2"/>
      <p:bldP build="whole" bldLvl="1" animBg="1" rev="0" advAuto="0" spid="40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ain research themes"/>
          <p:cNvSpPr txBox="1"/>
          <p:nvPr>
            <p:ph type="title"/>
          </p:nvPr>
        </p:nvSpPr>
        <p:spPr>
          <a:xfrm>
            <a:off x="900853" y="481753"/>
            <a:ext cx="11203094" cy="1379538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Main research themes</a:t>
            </a:r>
          </a:p>
        </p:txBody>
      </p:sp>
      <p:sp>
        <p:nvSpPr>
          <p:cNvPr id="137" name="Semiclassical limit Schroedinger equation (GWPT) S.Jin, L.Liu; Z.Zhou, B.Miao…"/>
          <p:cNvSpPr txBox="1"/>
          <p:nvPr>
            <p:ph type="body" idx="1"/>
          </p:nvPr>
        </p:nvSpPr>
        <p:spPr>
          <a:xfrm>
            <a:off x="900853" y="1778368"/>
            <a:ext cx="11790615" cy="7256007"/>
          </a:xfrm>
          <a:prstGeom prst="rect">
            <a:avLst/>
          </a:prstGeom>
        </p:spPr>
        <p:txBody>
          <a:bodyPr/>
          <a:lstStyle/>
          <a:p>
            <a:pPr/>
            <a:r>
              <a:t>Semiclassical limit Schroedinger equation (GWPT)</a:t>
            </a:r>
            <a:br/>
            <a:r>
              <a:t>S.Jin, L.Liu; </a:t>
            </a:r>
            <a:r>
              <a:t>Z.Zhou, B.Miao</a:t>
            </a:r>
          </a:p>
          <a:p>
            <a:pPr/>
            <a:r>
              <a:t>High order all Mach Number solvers for gas dynamics</a:t>
            </a:r>
            <a:br/>
            <a:r>
              <a:t>S.Boscarino, J.Qui, T.Xiong; E.Macca, Manuel Castro</a:t>
            </a:r>
          </a:p>
          <a:p>
            <a:pPr/>
            <a:r>
              <a:t>Conservative semilagrangian methods for kinetic equations</a:t>
            </a:r>
            <a:br/>
            <a:r>
              <a:t>S.Boscarino, S.Y.Cho, M.Groppi, S.B.Yun </a:t>
            </a:r>
          </a:p>
          <a:p>
            <a:pPr/>
            <a:r>
              <a:t>Multiscale model for sorption kinetics</a:t>
            </a:r>
            <a:br/>
            <a:r>
              <a:t>C. Astuto, A. Coco</a:t>
            </a:r>
            <a:r>
              <a:t> </a:t>
            </a:r>
          </a:p>
          <a:p>
            <a:pPr/>
            <a:r>
              <a:t>Multifluids</a:t>
            </a:r>
            <a:br/>
            <a:r>
              <a:t>Duyen Phan, S.</a:t>
            </a:r>
            <a:r>
              <a:t>Gavrilyuk, (Simone Chiocchetti)</a:t>
            </a:r>
          </a:p>
          <a:p>
            <a:pPr/>
            <a:r>
              <a:t>A PDE Models for biological network formation </a:t>
            </a:r>
            <a:br/>
            <a:r>
              <a:t>C.Astuto, Peter Markowich, Jan Haskovec</a:t>
            </a:r>
          </a:p>
          <a:p>
            <a:pPr/>
            <a:r>
              <a:t>Approximate Taylor Methods </a:t>
            </a:r>
            <a:br/>
            <a:r>
              <a:t>E.Macca, Carlos Parés; R. Loubere (MOOD)</a:t>
            </a:r>
            <a:r>
              <a:t> </a:t>
            </a:r>
          </a:p>
          <a:p>
            <a:pPr/>
            <a:r>
              <a:t>Asymptotic preserving well-balanced schemes</a:t>
            </a:r>
            <a:br/>
            <a:r>
              <a:t>S.Boscarino, Carlos Parés, Manuel Castro, Irene Gomez-Bueno </a:t>
            </a:r>
          </a:p>
        </p:txBody>
      </p:sp>
      <p:grpSp>
        <p:nvGrpSpPr>
          <p:cNvPr id="140" name="Group"/>
          <p:cNvGrpSpPr/>
          <p:nvPr/>
        </p:nvGrpSpPr>
        <p:grpSpPr>
          <a:xfrm>
            <a:off x="3092394" y="5650103"/>
            <a:ext cx="9258849" cy="1270001"/>
            <a:chOff x="0" y="206822"/>
            <a:chExt cx="9258848" cy="1270000"/>
          </a:xfrm>
        </p:grpSpPr>
        <p:sp>
          <p:nvSpPr>
            <p:cNvPr id="138" name="D. Phan"/>
            <p:cNvSpPr/>
            <p:nvPr/>
          </p:nvSpPr>
          <p:spPr>
            <a:xfrm>
              <a:off x="7988848" y="206822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/>
              <a:r>
                <a:t>D. Phan</a:t>
              </a:r>
            </a:p>
          </p:txBody>
        </p:sp>
        <p:sp>
          <p:nvSpPr>
            <p:cNvPr id="139" name="Line"/>
            <p:cNvSpPr/>
            <p:nvPr/>
          </p:nvSpPr>
          <p:spPr>
            <a:xfrm flipH="1" flipV="1">
              <a:off x="-1" y="219522"/>
              <a:ext cx="685077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3" name="Group"/>
          <p:cNvGrpSpPr/>
          <p:nvPr/>
        </p:nvGrpSpPr>
        <p:grpSpPr>
          <a:xfrm>
            <a:off x="6728986" y="4844893"/>
            <a:ext cx="5606878" cy="1270001"/>
            <a:chOff x="0" y="206822"/>
            <a:chExt cx="5606876" cy="1270000"/>
          </a:xfrm>
        </p:grpSpPr>
        <p:sp>
          <p:nvSpPr>
            <p:cNvPr id="141" name="A. Coco"/>
            <p:cNvSpPr/>
            <p:nvPr/>
          </p:nvSpPr>
          <p:spPr>
            <a:xfrm>
              <a:off x="4336876" y="206822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/>
              <a:r>
                <a:t>A. Coco</a:t>
              </a:r>
            </a:p>
          </p:txBody>
        </p:sp>
        <p:sp>
          <p:nvSpPr>
            <p:cNvPr id="142" name="Line"/>
            <p:cNvSpPr/>
            <p:nvPr/>
          </p:nvSpPr>
          <p:spPr>
            <a:xfrm flipH="1" flipV="1">
              <a:off x="-1" y="232222"/>
              <a:ext cx="324171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6" name="Group"/>
          <p:cNvGrpSpPr/>
          <p:nvPr/>
        </p:nvGrpSpPr>
        <p:grpSpPr>
          <a:xfrm>
            <a:off x="7994863" y="6455313"/>
            <a:ext cx="4399143" cy="1270001"/>
            <a:chOff x="0" y="206822"/>
            <a:chExt cx="4399142" cy="1270000"/>
          </a:xfrm>
        </p:grpSpPr>
        <p:sp>
          <p:nvSpPr>
            <p:cNvPr id="144" name="C. Astuto"/>
            <p:cNvSpPr/>
            <p:nvPr/>
          </p:nvSpPr>
          <p:spPr>
            <a:xfrm>
              <a:off x="3129142" y="206822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/>
              <a:r>
                <a:t>C. Astuto</a:t>
              </a:r>
            </a:p>
          </p:txBody>
        </p:sp>
        <p:sp>
          <p:nvSpPr>
            <p:cNvPr id="145" name="Line"/>
            <p:cNvSpPr/>
            <p:nvPr/>
          </p:nvSpPr>
          <p:spPr>
            <a:xfrm flipH="1" flipV="1">
              <a:off x="-1" y="244922"/>
              <a:ext cx="189750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9" name="Group"/>
          <p:cNvGrpSpPr/>
          <p:nvPr/>
        </p:nvGrpSpPr>
        <p:grpSpPr>
          <a:xfrm>
            <a:off x="5538269" y="7260524"/>
            <a:ext cx="6871116" cy="1270001"/>
            <a:chOff x="0" y="206822"/>
            <a:chExt cx="6871114" cy="1270000"/>
          </a:xfrm>
        </p:grpSpPr>
        <p:sp>
          <p:nvSpPr>
            <p:cNvPr id="147" name="E. Macca"/>
            <p:cNvSpPr/>
            <p:nvPr/>
          </p:nvSpPr>
          <p:spPr>
            <a:xfrm>
              <a:off x="5601114" y="206822"/>
              <a:ext cx="1270001" cy="1270001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/>
              <a:r>
                <a:t>E. Macca</a:t>
              </a:r>
            </a:p>
          </p:txBody>
        </p:sp>
        <p:sp>
          <p:nvSpPr>
            <p:cNvPr id="148" name="Line"/>
            <p:cNvSpPr/>
            <p:nvPr/>
          </p:nvSpPr>
          <p:spPr>
            <a:xfrm flipH="1" flipV="1">
              <a:off x="-1" y="232222"/>
              <a:ext cx="436062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2" name="Group"/>
          <p:cNvGrpSpPr/>
          <p:nvPr/>
        </p:nvGrpSpPr>
        <p:grpSpPr>
          <a:xfrm>
            <a:off x="7742640" y="7911594"/>
            <a:ext cx="3394950" cy="413647"/>
            <a:chOff x="0" y="0"/>
            <a:chExt cx="3394948" cy="413645"/>
          </a:xfrm>
        </p:grpSpPr>
        <p:sp>
          <p:nvSpPr>
            <p:cNvPr id="150" name="G.R."/>
            <p:cNvSpPr txBox="1"/>
            <p:nvPr/>
          </p:nvSpPr>
          <p:spPr>
            <a:xfrm>
              <a:off x="2707184" y="0"/>
              <a:ext cx="687765" cy="4136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/>
              <a:r>
                <a:t>G.R.</a:t>
              </a:r>
            </a:p>
          </p:txBody>
        </p:sp>
        <p:sp>
          <p:nvSpPr>
            <p:cNvPr id="151" name="Line"/>
            <p:cNvSpPr/>
            <p:nvPr/>
          </p:nvSpPr>
          <p:spPr>
            <a:xfrm flipH="1" flipV="1">
              <a:off x="0" y="206822"/>
              <a:ext cx="2356857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5" name="Group"/>
          <p:cNvGrpSpPr/>
          <p:nvPr/>
        </p:nvGrpSpPr>
        <p:grpSpPr>
          <a:xfrm>
            <a:off x="9497614" y="3800466"/>
            <a:ext cx="2803525" cy="413647"/>
            <a:chOff x="0" y="0"/>
            <a:chExt cx="2803523" cy="413645"/>
          </a:xfrm>
        </p:grpSpPr>
        <p:sp>
          <p:nvSpPr>
            <p:cNvPr id="153" name="S. Boscarino"/>
            <p:cNvSpPr txBox="1"/>
            <p:nvPr/>
          </p:nvSpPr>
          <p:spPr>
            <a:xfrm>
              <a:off x="890768" y="0"/>
              <a:ext cx="1912756" cy="4136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/>
              <a:r>
                <a:t>S. Boscarino</a:t>
              </a:r>
            </a:p>
          </p:txBody>
        </p:sp>
        <p:sp>
          <p:nvSpPr>
            <p:cNvPr id="154" name="Line"/>
            <p:cNvSpPr/>
            <p:nvPr/>
          </p:nvSpPr>
          <p:spPr>
            <a:xfrm flipH="1" flipV="1">
              <a:off x="-1" y="232222"/>
              <a:ext cx="42235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5"/>
      <p:bldP build="whole" bldLvl="1" animBg="1" rev="0" advAuto="0" spid="143" grpId="3"/>
      <p:bldP build="p" bldLvl="5" animBg="1" rev="0" advAuto="0" spid="137" grpId="1"/>
      <p:bldP build="whole" bldLvl="1" animBg="1" rev="0" advAuto="0" spid="140" grpId="4"/>
      <p:bldP build="whole" bldLvl="1" animBg="1" rev="0" advAuto="0" spid="152" grpId="7"/>
      <p:bldP build="whole" bldLvl="1" animBg="1" rev="0" advAuto="0" spid="149" grpId="6"/>
      <p:bldP build="whole" bldLvl="1" animBg="1" rev="0" advAuto="0" spid="15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yperbolic systems with relaxation"/>
          <p:cNvSpPr txBox="1"/>
          <p:nvPr>
            <p:ph type="title"/>
          </p:nvPr>
        </p:nvSpPr>
        <p:spPr>
          <a:xfrm>
            <a:off x="900853" y="900853"/>
            <a:ext cx="11203094" cy="743296"/>
          </a:xfrm>
          <a:prstGeom prst="rect">
            <a:avLst/>
          </a:prstGeom>
        </p:spPr>
        <p:txBody>
          <a:bodyPr/>
          <a:lstStyle>
            <a:lvl1pPr defTabSz="346343">
              <a:defRPr sz="4601"/>
            </a:lvl1pPr>
          </a:lstStyle>
          <a:p>
            <a:pPr/>
            <a:r>
              <a:t>Hyperbolic systems with relaxation</a:t>
            </a:r>
          </a:p>
        </p:txBody>
      </p:sp>
      <p:sp>
        <p:nvSpPr>
          <p:cNvPr id="158" name="Consider a system of the form"/>
          <p:cNvSpPr txBox="1"/>
          <p:nvPr/>
        </p:nvSpPr>
        <p:spPr>
          <a:xfrm>
            <a:off x="1055167" y="2216255"/>
            <a:ext cx="4182602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Consider a system of the form</a:t>
            </a:r>
          </a:p>
        </p:txBody>
      </p:sp>
      <p:grpSp>
        <p:nvGrpSpPr>
          <p:cNvPr id="161" name="Group"/>
          <p:cNvGrpSpPr/>
          <p:nvPr/>
        </p:nvGrpSpPr>
        <p:grpSpPr>
          <a:xfrm>
            <a:off x="4740847" y="2889585"/>
            <a:ext cx="3523106" cy="1381162"/>
            <a:chOff x="0" y="0"/>
            <a:chExt cx="3523105" cy="1381160"/>
          </a:xfrm>
        </p:grpSpPr>
        <p:sp>
          <p:nvSpPr>
            <p:cNvPr id="159" name="Equation"/>
            <p:cNvSpPr txBox="1"/>
            <p:nvPr/>
          </p:nvSpPr>
          <p:spPr>
            <a:xfrm>
              <a:off x="336618" y="0"/>
              <a:ext cx="1596524" cy="3557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m:oMathPara>
              </a14:m>
              <a:endParaRPr sz="3000"/>
            </a:p>
          </p:txBody>
        </p:sp>
        <p:sp>
          <p:nvSpPr>
            <p:cNvPr id="160" name="Equation"/>
            <p:cNvSpPr txBox="1"/>
            <p:nvPr/>
          </p:nvSpPr>
          <p:spPr>
            <a:xfrm>
              <a:off x="0" y="565058"/>
              <a:ext cx="3523106" cy="816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e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e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den>
                    </m:f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sz="3000"/>
            </a:p>
          </p:txBody>
        </p:sp>
      </p:grpSp>
      <p:sp>
        <p:nvSpPr>
          <p:cNvPr id="162" name="Left hand side: linear hyperbolic with eigenvalues"/>
          <p:cNvSpPr txBox="1"/>
          <p:nvPr/>
        </p:nvSpPr>
        <p:spPr>
          <a:xfrm>
            <a:off x="1119441" y="4530123"/>
            <a:ext cx="6841067" cy="413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Left hand side: linear hyperbolic with eigenvalues </a:t>
            </a:r>
          </a:p>
        </p:txBody>
      </p:sp>
      <p:sp>
        <p:nvSpPr>
          <p:cNvPr id="163" name="Equation"/>
          <p:cNvSpPr txBox="1"/>
          <p:nvPr/>
        </p:nvSpPr>
        <p:spPr>
          <a:xfrm>
            <a:off x="8092402" y="4562074"/>
            <a:ext cx="1350644" cy="35005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±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</m:oMath>
              </m:oMathPara>
            </a14:m>
            <a:endParaRPr sz="3000"/>
          </a:p>
        </p:txBody>
      </p:sp>
      <p:sp>
        <p:nvSpPr>
          <p:cNvPr id="164" name="Right hand side is a relaxation: formally as   it gives"/>
          <p:cNvSpPr txBox="1"/>
          <p:nvPr/>
        </p:nvSpPr>
        <p:spPr>
          <a:xfrm>
            <a:off x="1103372" y="5133868"/>
            <a:ext cx="7830124" cy="4831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Right hand side is a relaxation: formally as </a:t>
            </a:r>
            <a14:m>
              <m:oMath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ε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it gives</a:t>
            </a:r>
          </a:p>
        </p:txBody>
      </p:sp>
      <p:sp>
        <p:nvSpPr>
          <p:cNvPr id="165" name="Equation"/>
          <p:cNvSpPr txBox="1"/>
          <p:nvPr/>
        </p:nvSpPr>
        <p:spPr>
          <a:xfrm>
            <a:off x="2874431" y="5982330"/>
            <a:ext cx="3890856" cy="3565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⇒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000"/>
          </a:p>
        </p:txBody>
      </p:sp>
      <p:sp>
        <p:nvSpPr>
          <p:cNvPr id="166" name="(Relaxed equation)"/>
          <p:cNvSpPr txBox="1"/>
          <p:nvPr/>
        </p:nvSpPr>
        <p:spPr>
          <a:xfrm>
            <a:off x="7228852" y="5877426"/>
            <a:ext cx="2601300" cy="413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(Relaxed equation)</a:t>
            </a:r>
          </a:p>
        </p:txBody>
      </p:sp>
      <p:sp>
        <p:nvSpPr>
          <p:cNvPr id="167" name="The formal limit becomes rigorous if the following subcharacteristic condition"/>
          <p:cNvSpPr txBox="1"/>
          <p:nvPr/>
        </p:nvSpPr>
        <p:spPr>
          <a:xfrm>
            <a:off x="1119441" y="6731512"/>
            <a:ext cx="10510250" cy="413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The formal limit becomes rigorous if the following </a:t>
            </a:r>
            <a:r>
              <a:rPr i="1"/>
              <a:t>subcharacteristic condition</a:t>
            </a:r>
          </a:p>
        </p:txBody>
      </p:sp>
      <p:sp>
        <p:nvSpPr>
          <p:cNvPr id="168" name="Equation"/>
          <p:cNvSpPr txBox="1"/>
          <p:nvPr/>
        </p:nvSpPr>
        <p:spPr>
          <a:xfrm>
            <a:off x="2698320" y="7377129"/>
            <a:ext cx="1598528" cy="34271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p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</m:oMath>
              </m:oMathPara>
            </a14:m>
            <a:endParaRPr sz="3000"/>
          </a:p>
        </p:txBody>
      </p:sp>
      <p:sp>
        <p:nvSpPr>
          <p:cNvPr id="169" name="is satisfied."/>
          <p:cNvSpPr txBox="1"/>
          <p:nvPr/>
        </p:nvSpPr>
        <p:spPr>
          <a:xfrm>
            <a:off x="4970979" y="7341508"/>
            <a:ext cx="1590888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is satisfied.</a:t>
            </a:r>
          </a:p>
        </p:txBody>
      </p:sp>
      <p:sp>
        <p:nvSpPr>
          <p:cNvPr id="170" name="This approach is the basis of the Relaxation schemes by Xin and Jin (CMAP, 1995)"/>
          <p:cNvSpPr txBox="1"/>
          <p:nvPr/>
        </p:nvSpPr>
        <p:spPr>
          <a:xfrm>
            <a:off x="1103372" y="7951503"/>
            <a:ext cx="11242075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This approach is the basis of the Relaxation schemes by Xin and Jin (CMAP, 1995)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eneralisation"/>
          <p:cNvSpPr txBox="1"/>
          <p:nvPr>
            <p:ph type="title"/>
          </p:nvPr>
        </p:nvSpPr>
        <p:spPr>
          <a:xfrm>
            <a:off x="900853" y="798248"/>
            <a:ext cx="11203094" cy="6692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pPr/>
            <a:r>
              <a:t>Generalisation</a:t>
            </a:r>
          </a:p>
        </p:txBody>
      </p:sp>
      <p:sp>
        <p:nvSpPr>
          <p:cNvPr id="173" name="More general relaxation system has the structure"/>
          <p:cNvSpPr txBox="1"/>
          <p:nvPr/>
        </p:nvSpPr>
        <p:spPr>
          <a:xfrm>
            <a:off x="685590" y="1687813"/>
            <a:ext cx="6700555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More general relaxation system has the structure</a:t>
            </a:r>
          </a:p>
        </p:txBody>
      </p:sp>
      <p:sp>
        <p:nvSpPr>
          <p:cNvPr id="174" name="Equation"/>
          <p:cNvSpPr txBox="1"/>
          <p:nvPr/>
        </p:nvSpPr>
        <p:spPr>
          <a:xfrm>
            <a:off x="4906933" y="2322101"/>
            <a:ext cx="3190934" cy="81610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ε</m:t>
                      </m:r>
                    </m:den>
                  </m:f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000"/>
          </a:p>
        </p:txBody>
      </p:sp>
      <p:sp>
        <p:nvSpPr>
          <p:cNvPr id="175" name="is a relaxation if"/>
          <p:cNvSpPr txBox="1"/>
          <p:nvPr/>
        </p:nvSpPr>
        <p:spPr>
          <a:xfrm>
            <a:off x="653453" y="3998600"/>
            <a:ext cx="9867738" cy="4831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14:m>
              <m:oMath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 relaxation if </a:t>
            </a:r>
            <a14:m>
              <m:oMath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∃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sup>
                </m:sSu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≡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∀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sup>
                </m:sSu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 </a:t>
            </a:r>
          </a:p>
        </p:txBody>
      </p:sp>
      <p:grpSp>
        <p:nvGrpSpPr>
          <p:cNvPr id="178" name="Group"/>
          <p:cNvGrpSpPr/>
          <p:nvPr/>
        </p:nvGrpSpPr>
        <p:grpSpPr>
          <a:xfrm>
            <a:off x="701589" y="3295240"/>
            <a:ext cx="7373018" cy="506600"/>
            <a:chOff x="0" y="0"/>
            <a:chExt cx="7373016" cy="506598"/>
          </a:xfrm>
        </p:grpSpPr>
        <p:sp>
          <p:nvSpPr>
            <p:cNvPr id="176" name="Equation"/>
            <p:cNvSpPr txBox="1"/>
            <p:nvPr/>
          </p:nvSpPr>
          <p:spPr>
            <a:xfrm>
              <a:off x="0" y="86174"/>
              <a:ext cx="1916942" cy="385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e>
                        <m:r>
                          <m:rPr>
                            <m:sty m:val="p"/>
                            <m:scr m:val="double-struck"/>
                          </m:rP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</m:oMath>
                </m:oMathPara>
              </a14:m>
              <a:endParaRPr sz="3000"/>
            </a:p>
          </p:txBody>
        </p:sp>
        <p:sp>
          <p:nvSpPr>
            <p:cNvPr id="177" name="and  defines a hyperbolic system"/>
            <p:cNvSpPr txBox="1"/>
            <p:nvPr/>
          </p:nvSpPr>
          <p:spPr>
            <a:xfrm>
              <a:off x="2137184" y="0"/>
              <a:ext cx="5235833" cy="5065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algn="l">
                <a:spcBef>
                  <a:spcPts val="600"/>
                </a:spcBef>
                <a:defRPr b="0"/>
              </a:pPr>
              <a:r>
                <a:t>and</a:t>
              </a:r>
              <a14:m>
                <m:oMath>
                  <m:sSub>
                    <m:e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b>
                      <m:r>
                        <a:rPr xmlns:a="http://schemas.openxmlformats.org/drawingml/2006/main"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sub>
                  </m:sSub>
                  <m:r>
                    <a:rPr xmlns:a="http://schemas.openxmlformats.org/drawingml/2006/main" sz="3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</m:oMath>
              </a14:m>
              <a:r>
                <a:t> defines a hyperbolic system</a:t>
              </a:r>
            </a:p>
          </p:txBody>
        </p:sp>
      </p:grpSp>
      <p:sp>
        <p:nvSpPr>
          <p:cNvPr id="179" name="This means that   are conserved:"/>
          <p:cNvSpPr txBox="1"/>
          <p:nvPr/>
        </p:nvSpPr>
        <p:spPr>
          <a:xfrm>
            <a:off x="669522" y="4678478"/>
            <a:ext cx="5592535" cy="4831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This means that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 are conserved:</a:t>
            </a:r>
          </a:p>
        </p:txBody>
      </p:sp>
      <p:sp>
        <p:nvSpPr>
          <p:cNvPr id="180" name="Equation"/>
          <p:cNvSpPr txBox="1"/>
          <p:nvPr/>
        </p:nvSpPr>
        <p:spPr>
          <a:xfrm>
            <a:off x="6740070" y="4756525"/>
            <a:ext cx="2508688" cy="3557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000"/>
          </a:p>
        </p:txBody>
      </p:sp>
      <p:sp>
        <p:nvSpPr>
          <p:cNvPr id="181" name="Furthermore a relaxation implies that   is uniquely solved as"/>
          <p:cNvSpPr txBox="1"/>
          <p:nvPr/>
        </p:nvSpPr>
        <p:spPr>
          <a:xfrm>
            <a:off x="669522" y="5323773"/>
            <a:ext cx="10970068" cy="4831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Furthermore a </a:t>
            </a:r>
            <a:r>
              <a:rPr i="1"/>
              <a:t>relaxation </a:t>
            </a:r>
            <a:r>
              <a:t>implies that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is uniquely solved as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</a:p>
        </p:txBody>
      </p:sp>
      <p:sp>
        <p:nvSpPr>
          <p:cNvPr id="182" name="Formally as   one has"/>
          <p:cNvSpPr txBox="1"/>
          <p:nvPr/>
        </p:nvSpPr>
        <p:spPr>
          <a:xfrm>
            <a:off x="650432" y="6046886"/>
            <a:ext cx="5232976" cy="4831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Formally as </a:t>
            </a:r>
            <a14:m>
              <m:oMath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ε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one has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183" name="The equation relaxes to a   dimensional system:"/>
          <p:cNvSpPr txBox="1"/>
          <p:nvPr/>
        </p:nvSpPr>
        <p:spPr>
          <a:xfrm>
            <a:off x="634363" y="6730630"/>
            <a:ext cx="6887744" cy="4831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The equation relaxes to a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  <a:r>
              <a:t> dimensional system:  </a:t>
            </a:r>
          </a:p>
        </p:txBody>
      </p:sp>
      <p:sp>
        <p:nvSpPr>
          <p:cNvPr id="184" name="Equation"/>
          <p:cNvSpPr txBox="1"/>
          <p:nvPr/>
        </p:nvSpPr>
        <p:spPr>
          <a:xfrm>
            <a:off x="7622095" y="6829152"/>
            <a:ext cx="2016006" cy="35654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000"/>
          </a:p>
        </p:txBody>
      </p:sp>
      <p:sp>
        <p:nvSpPr>
          <p:cNvPr id="185" name="With  ."/>
          <p:cNvSpPr txBox="1"/>
          <p:nvPr/>
        </p:nvSpPr>
        <p:spPr>
          <a:xfrm>
            <a:off x="669522" y="7434818"/>
            <a:ext cx="3341859" cy="4860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With </a:t>
            </a:r>
            <a14:m>
              <m:oMath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. </a:t>
            </a:r>
          </a:p>
        </p:txBody>
      </p:sp>
      <p:sp>
        <p:nvSpPr>
          <p:cNvPr id="186" name="[T.P.Liu 1987; Chen, Levermore and Liu, 1994]"/>
          <p:cNvSpPr txBox="1"/>
          <p:nvPr/>
        </p:nvSpPr>
        <p:spPr>
          <a:xfrm>
            <a:off x="625594" y="8298950"/>
            <a:ext cx="5254330" cy="351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3200"/>
              </a:spcBef>
              <a:defRPr b="0" sz="2000"/>
            </a:lvl1pPr>
          </a:lstStyle>
          <a:p>
            <a:pPr/>
            <a:r>
              <a:t>[T.P.Liu 1987; Chen, Levermore and Liu, 1994]</a:t>
            </a:r>
          </a:p>
        </p:txBody>
      </p:sp>
      <p:sp>
        <p:nvSpPr>
          <p:cNvPr id="187" name="(1)"/>
          <p:cNvSpPr txBox="1"/>
          <p:nvPr/>
        </p:nvSpPr>
        <p:spPr>
          <a:xfrm>
            <a:off x="9475078" y="2479792"/>
            <a:ext cx="476082" cy="5007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 sz="3000"/>
            </a:lvl1pPr>
          </a:lstStyle>
          <a:p>
            <a:pPr/>
            <a:r>
              <a:t>(1)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IMEX schemes"/>
          <p:cNvSpPr txBox="1"/>
          <p:nvPr>
            <p:ph type="title"/>
          </p:nvPr>
        </p:nvSpPr>
        <p:spPr>
          <a:xfrm>
            <a:off x="900853" y="942865"/>
            <a:ext cx="11203094" cy="8039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pPr/>
            <a:r>
              <a:t>IMEX schemes</a:t>
            </a:r>
          </a:p>
        </p:txBody>
      </p:sp>
      <p:sp>
        <p:nvSpPr>
          <p:cNvPr id="190" name="Group"/>
          <p:cNvSpPr/>
          <p:nvPr/>
        </p:nvSpPr>
        <p:spPr>
          <a:xfrm>
            <a:off x="1400183" y="2687608"/>
            <a:ext cx="1270001" cy="1270001"/>
          </a:xfrm>
          <a:prstGeom prst="line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Presence of a stiff terms requires implicit treatment of the source</a:t>
            </a:r>
          </a:p>
          <a:p>
            <a:pPr algn="l">
              <a:spcBef>
                <a:spcPts val="600"/>
              </a:spcBef>
              <a:defRPr b="0"/>
            </a:pPr>
            <a:r>
              <a:t>Quasilinear hyperbolic is in general not stiff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</m:oMath>
            </a14:m>
            <a:r>
              <a:t> can be treated explicitly.</a:t>
            </a:r>
          </a:p>
          <a:p>
            <a:pPr algn="l">
              <a:spcBef>
                <a:spcPts val="600"/>
              </a:spcBef>
              <a:defRPr b="0"/>
            </a:pPr>
            <a:r>
              <a:t>Natural choice: IMEX schemes. </a:t>
            </a:r>
          </a:p>
        </p:txBody>
      </p:sp>
      <p:sp>
        <p:nvSpPr>
          <p:cNvPr id="191" name="RK-IMEX"/>
          <p:cNvSpPr txBox="1"/>
          <p:nvPr/>
        </p:nvSpPr>
        <p:spPr>
          <a:xfrm>
            <a:off x="9128727" y="3103239"/>
            <a:ext cx="1398254" cy="4136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/>
            <a:r>
              <a:t>RK-IMEX</a:t>
            </a:r>
          </a:p>
        </p:txBody>
      </p:sp>
      <p:sp>
        <p:nvSpPr>
          <p:cNvPr id="192" name="Defined by a double Butcher tableau"/>
          <p:cNvSpPr txBox="1"/>
          <p:nvPr/>
        </p:nvSpPr>
        <p:spPr>
          <a:xfrm>
            <a:off x="1363130" y="3744481"/>
            <a:ext cx="5361568" cy="4136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/>
            <a:r>
              <a:t>Defined by a double Butcher tableau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9907" y="3628422"/>
            <a:ext cx="3598094" cy="1607323"/>
          </a:xfrm>
          <a:prstGeom prst="rect">
            <a:avLst/>
          </a:prstGeom>
          <a:ln w="3175">
            <a:miter lim="400000"/>
          </a:ln>
        </p:spPr>
      </p:pic>
      <p:sp>
        <p:nvSpPr>
          <p:cNvPr id="194" name="Equation"/>
          <p:cNvSpPr txBox="1"/>
          <p:nvPr/>
        </p:nvSpPr>
        <p:spPr>
          <a:xfrm>
            <a:off x="1441119" y="4423743"/>
            <a:ext cx="6033565" cy="91087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p"/>
                    </m:rP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Upp>
                  <m:sSub>
                    <m:e>
                      <m:limUpp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lim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num>
                    <m:den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ε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Upp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400"/>
          </a:p>
        </p:txBody>
      </p:sp>
      <p:sp>
        <p:nvSpPr>
          <p:cNvPr id="195" name="Equation"/>
          <p:cNvSpPr txBox="1"/>
          <p:nvPr/>
        </p:nvSpPr>
        <p:spPr>
          <a:xfrm>
            <a:off x="1311242" y="5484761"/>
            <a:ext cx="6027974" cy="81781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p"/>
                    </m:rP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lim>
                  </m:limUpp>
                  <m:sSub>
                    <m:e>
                      <m:limUpp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lim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sty m:val="p"/>
                        </m:rP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num>
                    <m:den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ε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lim>
                  </m:limUpp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400"/>
          </a:p>
        </p:txBody>
      </p:sp>
      <p:sp>
        <p:nvSpPr>
          <p:cNvPr id="196" name="Matrix   is lower triangular with zero diagonal and   is lower triangular (DIRK-RK)"/>
          <p:cNvSpPr txBox="1"/>
          <p:nvPr/>
        </p:nvSpPr>
        <p:spPr>
          <a:xfrm>
            <a:off x="1267928" y="6417989"/>
            <a:ext cx="11155544" cy="4831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Matrix </a:t>
            </a:r>
            <a14:m>
              <m:oMath>
                <m:limUpp>
                  <m:e>
                    <m:r>
                      <a:rPr xmlns:a="http://schemas.openxmlformats.org/drawingml/2006/main" sz="2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2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</m:oMath>
            </a14:m>
            <a:r>
              <a:t> is lower triangular with zero diagonal and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is lower triangular (DIRK-RK)</a:t>
            </a:r>
          </a:p>
        </p:txBody>
      </p:sp>
      <p:sp>
        <p:nvSpPr>
          <p:cNvPr id="197" name="Additional order  conditions are required to construct high order IMEX…"/>
          <p:cNvSpPr txBox="1"/>
          <p:nvPr/>
        </p:nvSpPr>
        <p:spPr>
          <a:xfrm>
            <a:off x="1296194" y="7606644"/>
            <a:ext cx="11066206" cy="13721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Additional order  conditions are required to construct high order IMEX</a:t>
            </a:r>
          </a:p>
          <a:p>
            <a:pPr algn="l">
              <a:spcBef>
                <a:spcPts val="600"/>
              </a:spcBef>
              <a:defRPr b="0"/>
            </a:pPr>
            <a:r>
              <a:t>If </a:t>
            </a:r>
            <a14:m>
              <m:oMath>
                <m:limUp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and </a:t>
            </a:r>
            <a14:m>
              <m:oMath>
                <m:limUp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lim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there are zero coupling conditions for IMEX up to order 3</a:t>
            </a:r>
          </a:p>
          <a:p>
            <a:pPr algn="l">
              <a:spcBef>
                <a:spcPts val="600"/>
              </a:spcBef>
              <a:defRPr b="0"/>
            </a:pPr>
            <a:r>
              <a:t>SSP explicit + L-stable implicit is ideal for hyperbolic systems with stiff relaxation</a:t>
            </a:r>
          </a:p>
        </p:txBody>
      </p:sp>
      <p:sp>
        <p:nvSpPr>
          <p:cNvPr id="198" name="Two classes of schemes: I)   non singular; II)"/>
          <p:cNvSpPr txBox="1"/>
          <p:nvPr/>
        </p:nvSpPr>
        <p:spPr>
          <a:xfrm>
            <a:off x="1264057" y="7034678"/>
            <a:ext cx="7326592" cy="5018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Two classes of schemes: I)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non singular; II) </a:t>
            </a:r>
            <a14:m>
              <m:oMath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11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</p:txBody>
      </p:sp>
      <p:sp>
        <p:nvSpPr>
          <p:cNvPr id="199" name="Equation"/>
          <p:cNvSpPr txBox="1"/>
          <p:nvPr/>
        </p:nvSpPr>
        <p:spPr>
          <a:xfrm>
            <a:off x="8202676" y="5469188"/>
            <a:ext cx="1291460" cy="71535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limUpp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lim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lim>
                  </m:limLow>
                  <m:sSub>
                    <m:e>
                      <m:limUpp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lim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</m:oMath>
              </m:oMathPara>
            </a14:m>
            <a:endParaRPr sz="2400"/>
          </a:p>
        </p:txBody>
      </p:sp>
      <p:sp>
        <p:nvSpPr>
          <p:cNvPr id="200" name="Equation"/>
          <p:cNvSpPr txBox="1"/>
          <p:nvPr/>
        </p:nvSpPr>
        <p:spPr>
          <a:xfrm>
            <a:off x="10357596" y="5472864"/>
            <a:ext cx="1260899" cy="71535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lim>
                  </m:limLow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</m:oMath>
              </m:oMathPara>
            </a14:m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symptotic preserving schemes"/>
          <p:cNvSpPr txBox="1"/>
          <p:nvPr>
            <p:ph type="title"/>
          </p:nvPr>
        </p:nvSpPr>
        <p:spPr>
          <a:xfrm>
            <a:off x="900853" y="958934"/>
            <a:ext cx="11203094" cy="847302"/>
          </a:xfrm>
          <a:prstGeom prst="rect">
            <a:avLst/>
          </a:prstGeom>
        </p:spPr>
        <p:txBody>
          <a:bodyPr/>
          <a:lstStyle>
            <a:lvl1pPr defTabSz="393304">
              <a:defRPr sz="5226"/>
            </a:lvl1pPr>
          </a:lstStyle>
          <a:p>
            <a:pPr/>
            <a:r>
              <a:t>Asymptotic preserving schemes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1943" y="1920102"/>
            <a:ext cx="5622399" cy="2483089"/>
          </a:xfrm>
          <a:prstGeom prst="rect">
            <a:avLst/>
          </a:prstGeom>
          <a:ln w="3175">
            <a:miter lim="400000"/>
          </a:ln>
        </p:spPr>
      </p:pic>
      <p:sp>
        <p:nvSpPr>
          <p:cNvPr id="204" name="Let   denote a problem,…"/>
          <p:cNvSpPr txBox="1"/>
          <p:nvPr/>
        </p:nvSpPr>
        <p:spPr>
          <a:xfrm>
            <a:off x="1569360" y="2160587"/>
            <a:ext cx="3872010" cy="20021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Let </a:t>
            </a:r>
            <a14:m>
              <m:oMath>
                <m:sSu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ε</m:t>
                    </m:r>
                  </m:sup>
                </m:sSup>
              </m:oMath>
            </a14:m>
            <a:r>
              <a:t> denote a problem,</a:t>
            </a:r>
          </a:p>
          <a:p>
            <a:pPr algn="l">
              <a:spcBef>
                <a:spcPts val="600"/>
              </a:spcBef>
              <a:defRPr b="0"/>
            </a:pPr>
            <a14:m>
              <m:oMath>
                <m:sSubSu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ε</m:t>
                    </m:r>
                  </m:sup>
                </m:sSubSup>
              </m:oMath>
            </a14:m>
            <a:r>
              <a:t> its discretisation and </a:t>
            </a:r>
          </a:p>
          <a:p>
            <a:pPr algn="l">
              <a:spcBef>
                <a:spcPts val="600"/>
              </a:spcBef>
              <a:defRPr b="0"/>
            </a:pPr>
            <a14:m>
              <m:oMath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</a:p>
          <a:p>
            <a:pPr algn="l">
              <a:spcBef>
                <a:spcPts val="600"/>
              </a:spcBef>
              <a:defRPr b="0"/>
            </a:pPr>
            <a:r>
              <a:t>the discretisation parameter</a:t>
            </a:r>
          </a:p>
        </p:txBody>
      </p:sp>
      <p:sp>
        <p:nvSpPr>
          <p:cNvPr id="205" name="Is   a consistent solver for   ?"/>
          <p:cNvSpPr txBox="1"/>
          <p:nvPr/>
        </p:nvSpPr>
        <p:spPr>
          <a:xfrm>
            <a:off x="1569360" y="4517056"/>
            <a:ext cx="4559144" cy="5310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Is </a:t>
            </a:r>
            <a14:m>
              <m:oMath>
                <m:sSubSu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bSup>
              </m:oMath>
            </a14:m>
            <a:r>
              <a:t> a consistent solver for </a:t>
            </a:r>
            <a14:m>
              <m:oMath>
                <m:sSu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p>
              </m:oMath>
            </a14:m>
            <a:r>
              <a:t> ?</a:t>
            </a:r>
          </a:p>
        </p:txBody>
      </p:sp>
      <p:sp>
        <p:nvSpPr>
          <p:cNvPr id="206" name="If so a scheme is said AP"/>
          <p:cNvSpPr txBox="1"/>
          <p:nvPr/>
        </p:nvSpPr>
        <p:spPr>
          <a:xfrm>
            <a:off x="7546854" y="4575618"/>
            <a:ext cx="3487963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If so a scheme is said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AP</a:t>
            </a:r>
          </a:p>
        </p:txBody>
      </p:sp>
      <p:sp>
        <p:nvSpPr>
          <p:cNvPr id="207" name="If order of accuracy is preserved the scheme is Asymptotically Accurate"/>
          <p:cNvSpPr txBox="1"/>
          <p:nvPr/>
        </p:nvSpPr>
        <p:spPr>
          <a:xfrm>
            <a:off x="1537222" y="5288184"/>
            <a:ext cx="9816221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If order of accuracy is preserved the scheme is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Asymptotically Accurate</a:t>
            </a:r>
          </a:p>
        </p:txBody>
      </p:sp>
      <p:sp>
        <p:nvSpPr>
          <p:cNvPr id="208" name="For type I schemes (matrix   non singular) then…"/>
          <p:cNvSpPr txBox="1"/>
          <p:nvPr/>
        </p:nvSpPr>
        <p:spPr>
          <a:xfrm>
            <a:off x="1517785" y="5897005"/>
            <a:ext cx="9827149" cy="15104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For type I schemes (matrix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non singular) then </a:t>
            </a:r>
          </a:p>
          <a:p>
            <a:pPr algn="l">
              <a:spcBef>
                <a:spcPts val="600"/>
              </a:spcBef>
              <a:defRPr b="0"/>
            </a:pPr>
            <a:r>
              <a:t>as </a:t>
            </a:r>
            <a14:m>
              <m:oMath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ε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one obtains the explicit scheme for the limit equation.</a:t>
            </a:r>
          </a:p>
          <a:p>
            <a:pPr algn="l">
              <a:spcBef>
                <a:spcPts val="600"/>
              </a:spcBef>
              <a:defRPr b="0"/>
            </a:pP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</m:oMath>
            </a14:m>
            <a:r>
              <a:t>Accurate for differential variable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</m:oMath>
            </a14:m>
            <a:r>
              <a:t>, not necessarily for algebraic one </a:t>
            </a:r>
            <a14:m>
              <m:oMath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</a:p>
        </p:txBody>
      </p:sp>
      <p:sp>
        <p:nvSpPr>
          <p:cNvPr id="209" name="Note: if   and      is singular   schemes has to be of type II…"/>
          <p:cNvSpPr txBox="1"/>
          <p:nvPr/>
        </p:nvSpPr>
        <p:spPr>
          <a:xfrm>
            <a:off x="1489017" y="7453914"/>
            <a:ext cx="10276288" cy="10155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Note: if </a:t>
            </a:r>
            <a14:m>
              <m:oMath>
                <m:limUp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and </a:t>
            </a:r>
            <a14:m>
              <m:oMath>
                <m:limUp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lim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is singular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</m:oMath>
            </a14:m>
            <a:r>
              <a:t> schemes has to be of type II </a:t>
            </a:r>
          </a:p>
          <a:p>
            <a:pPr algn="l">
              <a:spcBef>
                <a:spcPts val="600"/>
              </a:spcBef>
              <a:defRPr b="0"/>
            </a:pPr>
            <a:r>
              <a:t>because </a:t>
            </a:r>
            <a14:m>
              <m:oMath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limUpp>
                      <m:e>
                        <m:r>
                          <a:rPr xmlns:a="http://schemas.openxmlformats.org/drawingml/2006/mai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lim>
                        <m:r>
                          <a:rPr xmlns:a="http://schemas.openxmlformats.org/drawingml/2006/mai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˜</m:t>
                        </m:r>
                      </m:lim>
                    </m:limUpp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11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11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11</m:t>
                    </m:r>
                  </m:sub>
                </m:sSub>
              </m:oMath>
            </a14:m>
            <a:r>
              <a:t>. Easier to construct, more difficult to analyse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eneralisation"/>
          <p:cNvSpPr txBox="1"/>
          <p:nvPr>
            <p:ph type="title"/>
          </p:nvPr>
        </p:nvSpPr>
        <p:spPr>
          <a:xfrm>
            <a:off x="913553" y="621453"/>
            <a:ext cx="11203094" cy="729487"/>
          </a:xfrm>
          <a:prstGeom prst="rect">
            <a:avLst/>
          </a:prstGeom>
        </p:spPr>
        <p:txBody>
          <a:bodyPr/>
          <a:lstStyle>
            <a:lvl1pPr defTabSz="334602">
              <a:defRPr sz="4446"/>
            </a:lvl1pPr>
          </a:lstStyle>
          <a:p>
            <a:pPr/>
            <a:r>
              <a:t>Generalisation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396" y="8012757"/>
            <a:ext cx="8341038" cy="375283"/>
          </a:xfrm>
          <a:prstGeom prst="rect">
            <a:avLst/>
          </a:prstGeom>
          <a:ln w="3175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0906" y="8565081"/>
            <a:ext cx="4362558" cy="329741"/>
          </a:xfrm>
          <a:prstGeom prst="rect">
            <a:avLst/>
          </a:prstGeom>
          <a:ln w="3175">
            <a:miter lim="400000"/>
          </a:ln>
        </p:spPr>
      </p:pic>
      <p:pic>
        <p:nvPicPr>
          <p:cNvPr id="2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2949" y="9071863"/>
            <a:ext cx="4051233" cy="318008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17" name="Group"/>
          <p:cNvGrpSpPr/>
          <p:nvPr/>
        </p:nvGrpSpPr>
        <p:grpSpPr>
          <a:xfrm>
            <a:off x="987922" y="1527981"/>
            <a:ext cx="11517611" cy="6307734"/>
            <a:chOff x="0" y="0"/>
            <a:chExt cx="11517609" cy="6307732"/>
          </a:xfrm>
        </p:grpSpPr>
        <p:pic>
          <p:nvPicPr>
            <p:cNvPr id="215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1517610" cy="630773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16" name="Rectangle"/>
            <p:cNvSpPr/>
            <p:nvPr/>
          </p:nvSpPr>
          <p:spPr>
            <a:xfrm>
              <a:off x="4104777" y="0"/>
              <a:ext cx="264617" cy="514053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Well-balanced schemes"/>
          <p:cNvSpPr txBox="1"/>
          <p:nvPr>
            <p:ph type="title"/>
          </p:nvPr>
        </p:nvSpPr>
        <p:spPr>
          <a:xfrm>
            <a:off x="900853" y="663465"/>
            <a:ext cx="11203094" cy="831673"/>
          </a:xfrm>
          <a:prstGeom prst="rect">
            <a:avLst/>
          </a:prstGeom>
        </p:spPr>
        <p:txBody>
          <a:bodyPr/>
          <a:lstStyle>
            <a:lvl1pPr defTabSz="387434">
              <a:defRPr sz="5148"/>
            </a:lvl1pPr>
          </a:lstStyle>
          <a:p>
            <a:pPr/>
            <a:r>
              <a:t>Well-balanced schemes</a:t>
            </a:r>
          </a:p>
        </p:txBody>
      </p:sp>
      <p:sp>
        <p:nvSpPr>
          <p:cNvPr id="220" name="Equation"/>
          <p:cNvSpPr txBox="1"/>
          <p:nvPr/>
        </p:nvSpPr>
        <p:spPr>
          <a:xfrm>
            <a:off x="6717070" y="2045579"/>
            <a:ext cx="2525147" cy="28462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sSub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400"/>
          </a:p>
        </p:txBody>
      </p:sp>
      <p:sp>
        <p:nvSpPr>
          <p:cNvPr id="221" name="Consider balance laws"/>
          <p:cNvSpPr txBox="1"/>
          <p:nvPr/>
        </p:nvSpPr>
        <p:spPr>
          <a:xfrm>
            <a:off x="1181120" y="1952994"/>
            <a:ext cx="3154207" cy="413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Consider balance laws</a:t>
            </a:r>
          </a:p>
        </p:txBody>
      </p:sp>
      <p:grpSp>
        <p:nvGrpSpPr>
          <p:cNvPr id="225" name="Group"/>
          <p:cNvGrpSpPr/>
          <p:nvPr/>
        </p:nvGrpSpPr>
        <p:grpSpPr>
          <a:xfrm>
            <a:off x="1195192" y="2648064"/>
            <a:ext cx="9083880" cy="1587359"/>
            <a:chOff x="0" y="0"/>
            <a:chExt cx="9083878" cy="1587357"/>
          </a:xfrm>
        </p:grpSpPr>
        <p:sp>
          <p:nvSpPr>
            <p:cNvPr id="222" name="FV space discretization"/>
            <p:cNvSpPr txBox="1"/>
            <p:nvPr/>
          </p:nvSpPr>
          <p:spPr>
            <a:xfrm>
              <a:off x="0" y="126445"/>
              <a:ext cx="3227663" cy="41395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algn="l">
                <a:spcBef>
                  <a:spcPts val="600"/>
                </a:spcBef>
                <a:defRPr b="0"/>
              </a:lvl1pPr>
            </a:lstStyle>
            <a:p>
              <a:pPr/>
              <a:r>
                <a:t>FV space discretization</a:t>
              </a:r>
            </a:p>
          </p:txBody>
        </p:sp>
        <p:sp>
          <p:nvSpPr>
            <p:cNvPr id="223" name="Equation"/>
            <p:cNvSpPr txBox="1"/>
            <p:nvPr/>
          </p:nvSpPr>
          <p:spPr>
            <a:xfrm>
              <a:off x="5407220" y="0"/>
              <a:ext cx="3676659" cy="666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f>
                      <m:fPr>
                        <m:ctrl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f>
                      <m:fPr>
                        <m:ctrl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m:oMathPara>
              </a14:m>
              <a:endParaRPr sz="2400"/>
            </a:p>
          </p:txBody>
        </p:sp>
        <p:sp>
          <p:nvSpPr>
            <p:cNvPr id="224" name="Equation"/>
            <p:cNvSpPr txBox="1"/>
            <p:nvPr/>
          </p:nvSpPr>
          <p:spPr>
            <a:xfrm>
              <a:off x="3736" y="797774"/>
              <a:ext cx="2636950" cy="789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m:oMathPara>
              </a14:m>
              <a:endParaRPr sz="2400"/>
            </a:p>
          </p:txBody>
        </p:sp>
      </p:grpSp>
      <p:sp>
        <p:nvSpPr>
          <p:cNvPr id="226" name="Stationary solution   solves"/>
          <p:cNvSpPr txBox="1"/>
          <p:nvPr/>
        </p:nvSpPr>
        <p:spPr>
          <a:xfrm>
            <a:off x="1150358" y="4435127"/>
            <a:ext cx="7579531" cy="5047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Stationary solution </a:t>
            </a:r>
            <a14:m>
              <m:oMath>
                <m:sSup>
                  <m:e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p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sup>
                </m:sSup>
              </m:oMath>
            </a14:m>
            <a:r>
              <a:t> solves  </a:t>
            </a:r>
            <a14:m>
              <m:oMath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227" name="If one wants to compute solutions which are close to stationary ones it is important…"/>
          <p:cNvSpPr txBox="1"/>
          <p:nvPr/>
        </p:nvSpPr>
        <p:spPr>
          <a:xfrm>
            <a:off x="1151578" y="5069752"/>
            <a:ext cx="11357594" cy="8584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If one wants to compute solutions which are close to stationary ones it is important</a:t>
            </a:r>
          </a:p>
          <a:p>
            <a:pPr algn="l">
              <a:spcBef>
                <a:spcPts val="600"/>
              </a:spcBef>
              <a:defRPr b="0"/>
            </a:pPr>
            <a:r>
              <a:t>that a numerical scheme maintains with (exactly or with great accuracy) s.s.</a:t>
            </a:r>
          </a:p>
        </p:txBody>
      </p:sp>
      <p:sp>
        <p:nvSpPr>
          <p:cNvPr id="228" name="A scheme is WB if it preserves stationary solutions, i.e."/>
          <p:cNvSpPr txBox="1"/>
          <p:nvPr/>
        </p:nvSpPr>
        <p:spPr>
          <a:xfrm>
            <a:off x="1151578" y="6186561"/>
            <a:ext cx="7507360" cy="413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>
              <a:spcBef>
                <a:spcPts val="600"/>
              </a:spcBef>
              <a:defRPr b="0"/>
            </a:lvl1pPr>
          </a:lstStyle>
          <a:p>
            <a:pPr/>
            <a:r>
              <a:t>A scheme is WB if it preserves stationary solutions, i.e.</a:t>
            </a:r>
          </a:p>
        </p:txBody>
      </p:sp>
      <p:sp>
        <p:nvSpPr>
          <p:cNvPr id="229" name="Given  , then"/>
          <p:cNvSpPr txBox="1"/>
          <p:nvPr/>
        </p:nvSpPr>
        <p:spPr>
          <a:xfrm>
            <a:off x="1138103" y="6800308"/>
            <a:ext cx="7642941" cy="5310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Given </a:t>
            </a:r>
            <a14:m>
              <m:oMath>
                <m:sSubSup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sup>
                </m:sSubSup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⟨</m:t>
                </m:r>
                <m:sSup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p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sup>
                </m:sSup>
                <m:sSub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, then </a:t>
            </a:r>
            <a14:m>
              <m:oMath>
                <m:sSubSu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bSu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Sup>
                  <m:e>
                    <m:bar>
                      <m:barPr>
                        <m:ctrlPr>
                          <a:rPr xmlns:a="http://schemas.openxmlformats.org/drawingml/2006/mai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pos m:val="top"/>
                      </m:barPr>
                      <m:e>
                        <m:r>
                          <a:rPr xmlns:a="http://schemas.openxmlformats.org/drawingml/2006/main" sz="2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ba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sup>
                </m:sSubSu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∀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⇒</m:t>
                </m:r>
                <m:sSubSu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bSu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Sup>
                  <m:e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bSup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∀</m:t>
                </m:r>
                <m:r>
                  <a:rPr xmlns:a="http://schemas.openxmlformats.org/drawingml/2006/main" sz="2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</a:p>
        </p:txBody>
      </p:sp>
      <p:grpSp>
        <p:nvGrpSpPr>
          <p:cNvPr id="235" name="Group"/>
          <p:cNvGrpSpPr/>
          <p:nvPr/>
        </p:nvGrpSpPr>
        <p:grpSpPr>
          <a:xfrm>
            <a:off x="9272306" y="6084961"/>
            <a:ext cx="3176602" cy="1720448"/>
            <a:chOff x="0" y="0"/>
            <a:chExt cx="3176601" cy="1720446"/>
          </a:xfrm>
        </p:grpSpPr>
        <p:sp>
          <p:nvSpPr>
            <p:cNvPr id="230" name="Equation"/>
            <p:cNvSpPr txBox="1"/>
            <p:nvPr/>
          </p:nvSpPr>
          <p:spPr>
            <a:xfrm>
              <a:off x="0" y="677574"/>
              <a:ext cx="990654" cy="295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p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p>
                    </m:sSup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m:oMathPara>
              </a14:m>
              <a:endParaRPr sz="2400"/>
            </a:p>
          </p:txBody>
        </p:sp>
        <p:sp>
          <p:nvSpPr>
            <p:cNvPr id="231" name="Equation"/>
            <p:cNvSpPr txBox="1"/>
            <p:nvPr/>
          </p:nvSpPr>
          <p:spPr>
            <a:xfrm>
              <a:off x="1369437" y="0"/>
              <a:ext cx="1807165" cy="789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f>
                      <m:fPr>
                        <m:ctrl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sSub>
                          <m:e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xmlns:a="http://schemas.openxmlformats.org/drawingml/2006/mai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sSup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p>
                    </m:sSup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m:oMathPara>
              </a14:m>
              <a:endParaRPr sz="2400"/>
            </a:p>
          </p:txBody>
        </p:sp>
        <p:sp>
          <p:nvSpPr>
            <p:cNvPr id="232" name="Equation"/>
            <p:cNvSpPr txBox="1"/>
            <p:nvPr/>
          </p:nvSpPr>
          <p:spPr>
            <a:xfrm>
              <a:off x="1479927" y="1047939"/>
              <a:ext cx="1586184" cy="672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/>
              </a:pPr>
              <a14:m>
                <m:oMathPara>
                  <m:oMathParaPr>
                    <m:jc m:val="centerGroup"/>
                  </m:oMathParaPr>
                  <m:oMath>
                    <m:limLow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lim>
                    </m:limLow>
                    <m:sSub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sSup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p>
                    </m:sSup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e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xmlns:a="http://schemas.openxmlformats.org/drawingml/2006/ma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bSup>
                    <m:r>
                      <a:rPr xmlns:a="http://schemas.openxmlformats.org/drawingml/2006/ma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sz="2400"/>
            </a:p>
          </p:txBody>
        </p:sp>
        <p:sp>
          <p:nvSpPr>
            <p:cNvPr id="233" name="Line"/>
            <p:cNvSpPr/>
            <p:nvPr/>
          </p:nvSpPr>
          <p:spPr>
            <a:xfrm flipV="1">
              <a:off x="995148" y="419587"/>
              <a:ext cx="273752" cy="2737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/>
            </a:p>
          </p:txBody>
        </p:sp>
        <p:sp>
          <p:nvSpPr>
            <p:cNvPr id="234" name="Line"/>
            <p:cNvSpPr/>
            <p:nvPr/>
          </p:nvSpPr>
          <p:spPr>
            <a:xfrm>
              <a:off x="995148" y="962400"/>
              <a:ext cx="273752" cy="2737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/>
            </a:p>
          </p:txBody>
        </p:sp>
      </p:grpSp>
      <p:sp>
        <p:nvSpPr>
          <p:cNvPr id="236" name="There is a huge literature on WB schemes…"/>
          <p:cNvSpPr txBox="1"/>
          <p:nvPr/>
        </p:nvSpPr>
        <p:spPr>
          <a:xfrm>
            <a:off x="1089036" y="7363436"/>
            <a:ext cx="11136919" cy="17474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>
              <a:spcBef>
                <a:spcPts val="600"/>
              </a:spcBef>
              <a:defRPr b="0"/>
            </a:pPr>
            <a:r>
              <a:t>There is a huge literature on WB schemes </a:t>
            </a:r>
          </a:p>
          <a:p>
            <a:pPr algn="l">
              <a:spcBef>
                <a:spcPts val="600"/>
              </a:spcBef>
              <a:defRPr b="0"/>
            </a:pPr>
            <a:r>
              <a:t>Look for "well balanced scheme” on Google Scholar: more than 2000 entries</a:t>
            </a:r>
          </a:p>
          <a:p>
            <a:pPr algn="l">
              <a:spcBef>
                <a:spcPts val="600"/>
              </a:spcBef>
              <a:defRPr b="0"/>
            </a:pPr>
            <a:r>
              <a:t>Pioneering work of A.Bermudez and M.E.Vázquez-Cendón (Comp. &amp; Fluids 1994)</a:t>
            </a:r>
          </a:p>
          <a:p>
            <a:pPr algn="l">
              <a:spcBef>
                <a:spcPts val="600"/>
              </a:spcBef>
              <a:defRPr b="0"/>
            </a:pPr>
            <a:r>
              <a:t>Greenberg and LeRoux (SINUM ’96)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4"/>
      <p:bldP build="whole" bldLvl="1" animBg="1" rev="0" advAuto="0" spid="226" grpId="2"/>
      <p:bldP build="whole" bldLvl="1" animBg="1" rev="0" advAuto="0" spid="229" grpId="5"/>
      <p:bldP build="whole" bldLvl="1" animBg="1" rev="0" advAuto="0" spid="235" grpId="6"/>
      <p:bldP build="whole" bldLvl="1" animBg="1" rev="0" advAuto="0" spid="236" grpId="7"/>
      <p:bldP build="whole" bldLvl="1" animBg="1" rev="0" advAuto="0" spid="225" grpId="1"/>
      <p:bldP build="whole" bldLvl="1" animBg="1" rev="0" advAuto="0" spid="227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