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4"/>
  </p:notesMasterIdLst>
  <p:handoutMasterIdLst>
    <p:handoutMasterId r:id="rId65"/>
  </p:handoutMasterIdLst>
  <p:sldIdLst>
    <p:sldId id="304" r:id="rId2"/>
    <p:sldId id="1097" r:id="rId3"/>
    <p:sldId id="1098" r:id="rId4"/>
    <p:sldId id="1099" r:id="rId5"/>
    <p:sldId id="1100" r:id="rId6"/>
    <p:sldId id="1101" r:id="rId7"/>
    <p:sldId id="1102" r:id="rId8"/>
    <p:sldId id="1103" r:id="rId9"/>
    <p:sldId id="1104" r:id="rId10"/>
    <p:sldId id="1105" r:id="rId11"/>
    <p:sldId id="1107" r:id="rId12"/>
    <p:sldId id="1106" r:id="rId13"/>
    <p:sldId id="1108" r:id="rId14"/>
    <p:sldId id="1109" r:id="rId15"/>
    <p:sldId id="1110" r:id="rId16"/>
    <p:sldId id="1111" r:id="rId17"/>
    <p:sldId id="1145" r:id="rId18"/>
    <p:sldId id="1146" r:id="rId19"/>
    <p:sldId id="1147" r:id="rId20"/>
    <p:sldId id="1148" r:id="rId21"/>
    <p:sldId id="1149" r:id="rId22"/>
    <p:sldId id="1150" r:id="rId23"/>
    <p:sldId id="1140" r:id="rId24"/>
    <p:sldId id="1141" r:id="rId25"/>
    <p:sldId id="1142" r:id="rId26"/>
    <p:sldId id="1143" r:id="rId27"/>
    <p:sldId id="1144" r:id="rId28"/>
    <p:sldId id="1151" r:id="rId29"/>
    <p:sldId id="1152" r:id="rId30"/>
    <p:sldId id="1153" r:id="rId31"/>
    <p:sldId id="1154" r:id="rId32"/>
    <p:sldId id="1156" r:id="rId33"/>
    <p:sldId id="1158" r:id="rId34"/>
    <p:sldId id="1161" r:id="rId35"/>
    <p:sldId id="1162" r:id="rId36"/>
    <p:sldId id="1163" r:id="rId37"/>
    <p:sldId id="1160" r:id="rId38"/>
    <p:sldId id="1112" r:id="rId39"/>
    <p:sldId id="1113" r:id="rId40"/>
    <p:sldId id="1114" r:id="rId41"/>
    <p:sldId id="1115" r:id="rId42"/>
    <p:sldId id="1116" r:id="rId43"/>
    <p:sldId id="1117" r:id="rId44"/>
    <p:sldId id="1118" r:id="rId45"/>
    <p:sldId id="1119" r:id="rId46"/>
    <p:sldId id="1120" r:id="rId47"/>
    <p:sldId id="1121" r:id="rId48"/>
    <p:sldId id="1123" r:id="rId49"/>
    <p:sldId id="1126" r:id="rId50"/>
    <p:sldId id="1128" r:id="rId51"/>
    <p:sldId id="1130" r:id="rId52"/>
    <p:sldId id="1129" r:id="rId53"/>
    <p:sldId id="1131" r:id="rId54"/>
    <p:sldId id="1132" r:id="rId55"/>
    <p:sldId id="1133" r:id="rId56"/>
    <p:sldId id="1134" r:id="rId57"/>
    <p:sldId id="1135" r:id="rId58"/>
    <p:sldId id="1136" r:id="rId59"/>
    <p:sldId id="1137" r:id="rId60"/>
    <p:sldId id="1138" r:id="rId61"/>
    <p:sldId id="960" r:id="rId62"/>
    <p:sldId id="927" r:id="rId63"/>
  </p:sldIdLst>
  <p:sldSz cx="9144000" cy="6858000" type="screen4x3"/>
  <p:notesSz cx="6648450" cy="9782175"/>
  <p:defaultTextStyle>
    <a:defPPr>
      <a:defRPr lang="de-DE"/>
    </a:defPPr>
    <a:lvl1pPr algn="ctr" rtl="0" fontAlgn="base">
      <a:spcBef>
        <a:spcPct val="0"/>
      </a:spcBef>
      <a:spcAft>
        <a:spcPct val="0"/>
      </a:spcAft>
      <a:defRPr sz="9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9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9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9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9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900"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sz="900"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sz="900"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sz="900"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81">
          <p15:clr>
            <a:srgbClr val="A4A3A4"/>
          </p15:clr>
        </p15:guide>
        <p15:guide id="2" pos="209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9900"/>
    <a:srgbClr val="00CC00"/>
    <a:srgbClr val="99CC00"/>
    <a:srgbClr val="66CCFF"/>
    <a:srgbClr val="FFFFFF"/>
    <a:srgbClr val="CCFFFF"/>
    <a:srgbClr val="FFCCFF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390" autoAdjust="0"/>
    <p:restoredTop sz="94310" autoAdjust="0"/>
  </p:normalViewPr>
  <p:slideViewPr>
    <p:cSldViewPr snapToGrid="0">
      <p:cViewPr varScale="1">
        <p:scale>
          <a:sx n="63" d="100"/>
          <a:sy n="63" d="100"/>
        </p:scale>
        <p:origin x="1540" y="6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1212"/>
    </p:cViewPr>
  </p:sorterViewPr>
  <p:notesViewPr>
    <p:cSldViewPr snapToGrid="0">
      <p:cViewPr varScale="1">
        <p:scale>
          <a:sx n="48" d="100"/>
          <a:sy n="48" d="100"/>
        </p:scale>
        <p:origin x="2784" y="40"/>
      </p:cViewPr>
      <p:guideLst>
        <p:guide orient="horz" pos="3081"/>
        <p:guide pos="2094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notesMaster" Target="notesMasters/notesMaster1.xml"/><Relationship Id="rId69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81313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1161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767138" y="0"/>
            <a:ext cx="2881312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1162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293225"/>
            <a:ext cx="2881313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1162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767138" y="9293225"/>
            <a:ext cx="2881312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>
                <a:latin typeface="Times New Roman" pitchFamily="18" charset="0"/>
              </a:defRPr>
            </a:lvl1pPr>
          </a:lstStyle>
          <a:p>
            <a:pPr>
              <a:defRPr/>
            </a:pPr>
            <a:fld id="{46488A54-C349-484D-AE89-E2674C99F310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81313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767138" y="0"/>
            <a:ext cx="2881312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88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879475" y="733425"/>
            <a:ext cx="4891088" cy="366871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885825" y="4646613"/>
            <a:ext cx="4876800" cy="4402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noProof="0"/>
              <a:t>Klicken Sie, um die Formate des Vorlagentextes zu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293225"/>
            <a:ext cx="2881313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767138" y="9293225"/>
            <a:ext cx="2881312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>
                <a:latin typeface="Times New Roman" pitchFamily="18" charset="0"/>
              </a:defRPr>
            </a:lvl1pPr>
          </a:lstStyle>
          <a:p>
            <a:pPr>
              <a:defRPr/>
            </a:pPr>
            <a:fld id="{292033A5-EA11-44AB-98E8-A9DFFE81877C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de-DE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8" name="Text Box 44"/>
          <p:cNvSpPr txBox="1">
            <a:spLocks noChangeArrowheads="1"/>
          </p:cNvSpPr>
          <p:nvPr userDrawn="1"/>
        </p:nvSpPr>
        <p:spPr bwMode="auto">
          <a:xfrm>
            <a:off x="-15875" y="6386513"/>
            <a:ext cx="8382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tabLst>
                <a:tab pos="95250" algn="l"/>
              </a:tabLst>
              <a:defRPr/>
            </a:pPr>
            <a:r>
              <a:rPr lang="de-DE" b="1"/>
              <a:t>M. Dumbser</a:t>
            </a:r>
          </a:p>
        </p:txBody>
      </p:sp>
      <p:sp>
        <p:nvSpPr>
          <p:cNvPr id="1069" name="Text Box 45"/>
          <p:cNvSpPr txBox="1">
            <a:spLocks noChangeArrowheads="1"/>
          </p:cNvSpPr>
          <p:nvPr userDrawn="1"/>
        </p:nvSpPr>
        <p:spPr bwMode="auto">
          <a:xfrm>
            <a:off x="0" y="6562725"/>
            <a:ext cx="7493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tabLst>
                <a:tab pos="95250" algn="l"/>
              </a:tabLst>
              <a:defRPr/>
            </a:pPr>
            <a:fld id="{1AAC0287-7372-4C91-8894-E2F82E293C4A}" type="slidenum">
              <a:rPr lang="de-DE" b="1"/>
              <a:pPr>
                <a:tabLst>
                  <a:tab pos="95250" algn="l"/>
                </a:tabLst>
                <a:defRPr/>
              </a:pPr>
              <a:t>‹#›</a:t>
            </a:fld>
            <a:r>
              <a:rPr lang="de-DE" b="1" dirty="0"/>
              <a:t> / 62</a:t>
            </a:r>
          </a:p>
        </p:txBody>
      </p:sp>
      <p:sp>
        <p:nvSpPr>
          <p:cNvPr id="18" name="Text Box 39"/>
          <p:cNvSpPr txBox="1">
            <a:spLocks noChangeArrowheads="1"/>
          </p:cNvSpPr>
          <p:nvPr userDrawn="1"/>
        </p:nvSpPr>
        <p:spPr bwMode="auto">
          <a:xfrm>
            <a:off x="5075854" y="149289"/>
            <a:ext cx="4068146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en-US" sz="1400" b="1" i="1" dirty="0">
                <a:solidFill>
                  <a:schemeClr val="accent2"/>
                </a:solidFill>
              </a:rPr>
              <a:t>Dealing with curl involutions via</a:t>
            </a:r>
            <a:br>
              <a:rPr lang="en-US" sz="1400" b="1" i="1" dirty="0">
                <a:solidFill>
                  <a:schemeClr val="accent2"/>
                </a:solidFill>
              </a:rPr>
            </a:br>
            <a:r>
              <a:rPr lang="en-US" sz="1400" b="1" i="1" dirty="0">
                <a:solidFill>
                  <a:schemeClr val="accent2"/>
                </a:solidFill>
              </a:rPr>
              <a:t>GLM cleaning and exactly curl-free schemes</a:t>
            </a:r>
          </a:p>
        </p:txBody>
      </p:sp>
      <p:pic>
        <p:nvPicPr>
          <p:cNvPr id="19" name="Picture 47" descr="marchio%20UNITN%20nero"/>
          <p:cNvPicPr>
            <a:picLocks noChangeAspect="1" noChangeArrowheads="1"/>
          </p:cNvPicPr>
          <p:nvPr userDrawn="1"/>
        </p:nvPicPr>
        <p:blipFill>
          <a:blip r:embed="rId14" cstate="print"/>
          <a:srcRect l="7950" t="19739" r="71953" b="21585"/>
          <a:stretch>
            <a:fillRect/>
          </a:stretch>
        </p:blipFill>
        <p:spPr bwMode="auto">
          <a:xfrm>
            <a:off x="85028" y="9525"/>
            <a:ext cx="879475" cy="77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Line 49"/>
          <p:cNvSpPr>
            <a:spLocks noChangeShapeType="1"/>
          </p:cNvSpPr>
          <p:nvPr userDrawn="1"/>
        </p:nvSpPr>
        <p:spPr bwMode="auto">
          <a:xfrm>
            <a:off x="0" y="800100"/>
            <a:ext cx="9144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pPr>
              <a:defRPr/>
            </a:pPr>
            <a:endParaRPr lang="de-DE"/>
          </a:p>
        </p:txBody>
      </p:sp>
      <p:sp>
        <p:nvSpPr>
          <p:cNvPr id="21" name="Line 51"/>
          <p:cNvSpPr>
            <a:spLocks noChangeShapeType="1"/>
          </p:cNvSpPr>
          <p:nvPr userDrawn="1"/>
        </p:nvSpPr>
        <p:spPr bwMode="auto">
          <a:xfrm>
            <a:off x="0" y="800100"/>
            <a:ext cx="9144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pPr>
              <a:defRPr/>
            </a:pPr>
            <a:endParaRPr lang="de-DE"/>
          </a:p>
        </p:txBody>
      </p:sp>
      <p:sp>
        <p:nvSpPr>
          <p:cNvPr id="23" name="Line 53"/>
          <p:cNvSpPr>
            <a:spLocks noChangeShapeType="1"/>
          </p:cNvSpPr>
          <p:nvPr userDrawn="1"/>
        </p:nvSpPr>
        <p:spPr bwMode="auto">
          <a:xfrm flipV="1">
            <a:off x="1003637" y="0"/>
            <a:ext cx="0" cy="7921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>
              <a:defRPr/>
            </a:pPr>
            <a:endParaRPr lang="de-DE"/>
          </a:p>
        </p:txBody>
      </p:sp>
      <p:sp>
        <p:nvSpPr>
          <p:cNvPr id="24" name="Line 54"/>
          <p:cNvSpPr>
            <a:spLocks noChangeShapeType="1"/>
          </p:cNvSpPr>
          <p:nvPr userDrawn="1"/>
        </p:nvSpPr>
        <p:spPr bwMode="auto">
          <a:xfrm flipV="1">
            <a:off x="5054251" y="9525"/>
            <a:ext cx="0" cy="7921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>
              <a:defRPr/>
            </a:pPr>
            <a:endParaRPr lang="de-DE"/>
          </a:p>
        </p:txBody>
      </p:sp>
      <p:sp>
        <p:nvSpPr>
          <p:cNvPr id="12" name="Text Box 52">
            <a:extLst>
              <a:ext uri="{FF2B5EF4-FFF2-40B4-BE49-F238E27FC236}">
                <a16:creationId xmlns:a16="http://schemas.microsoft.com/office/drawing/2014/main" id="{33198F3F-4C9F-4C0C-A19F-23F24667CAEB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150659" y="104711"/>
            <a:ext cx="3274437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l">
              <a:tabLst>
                <a:tab pos="95250" algn="l"/>
              </a:tabLst>
              <a:defRPr/>
            </a:pPr>
            <a:r>
              <a:rPr lang="de-DE" sz="1400" b="1" dirty="0"/>
              <a:t>Università degli Studi di Trento</a:t>
            </a:r>
          </a:p>
          <a:p>
            <a:pPr algn="l">
              <a:tabLst>
                <a:tab pos="95250" algn="l"/>
              </a:tabLst>
              <a:defRPr/>
            </a:pPr>
            <a:r>
              <a:rPr lang="de-DE" sz="1400" b="1" dirty="0">
                <a:solidFill>
                  <a:schemeClr val="accent2"/>
                </a:solidFill>
              </a:rPr>
              <a:t>Laboratory of Applied Mathematics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/>
  <p:txStyles>
    <p:titleStyle>
      <a:lvl1pPr algn="l" rtl="0" eaLnBrk="0" fontAlgn="base" hangingPunct="0">
        <a:spcBef>
          <a:spcPct val="0"/>
        </a:spcBef>
        <a:spcAft>
          <a:spcPct val="0"/>
        </a:spcAft>
        <a:defRPr sz="120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1200">
          <a:solidFill>
            <a:schemeClr val="bg1"/>
          </a:solidFill>
          <a:latin typeface="Arial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1200">
          <a:solidFill>
            <a:schemeClr val="bg1"/>
          </a:solidFill>
          <a:latin typeface="Arial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1200">
          <a:solidFill>
            <a:schemeClr val="bg1"/>
          </a:solidFill>
          <a:latin typeface="Arial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1200">
          <a:solidFill>
            <a:schemeClr val="bg1"/>
          </a:solidFill>
          <a:latin typeface="Arial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1200">
          <a:solidFill>
            <a:schemeClr val="bg1"/>
          </a:solidFill>
          <a:latin typeface="Arial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1200">
          <a:solidFill>
            <a:schemeClr val="bg1"/>
          </a:solidFill>
          <a:latin typeface="Arial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1200">
          <a:solidFill>
            <a:schemeClr val="bg1"/>
          </a:solidFill>
          <a:latin typeface="Arial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1200">
          <a:solidFill>
            <a:schemeClr val="bg1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1200">
          <a:solidFill>
            <a:schemeClr val="bg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1200">
          <a:solidFill>
            <a:schemeClr val="bg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200">
          <a:solidFill>
            <a:schemeClr val="bg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1200">
          <a:solidFill>
            <a:schemeClr val="bg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200">
          <a:solidFill>
            <a:schemeClr val="bg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1200">
          <a:solidFill>
            <a:schemeClr val="bg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1200">
          <a:solidFill>
            <a:schemeClr val="bg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1200">
          <a:solidFill>
            <a:schemeClr val="bg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1200">
          <a:solidFill>
            <a:schemeClr val="bg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emf"/><Relationship Id="rId4" Type="http://schemas.openxmlformats.org/officeDocument/2006/relationships/image" Target="../media/image9.emf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emf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emf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36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49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emf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emf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emf"/><Relationship Id="rId2" Type="http://schemas.openxmlformats.org/officeDocument/2006/relationships/image" Target="../media/image54.emf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emf"/><Relationship Id="rId2" Type="http://schemas.openxmlformats.org/officeDocument/2006/relationships/image" Target="../media/image56.emf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emf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emf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emf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emf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emf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emf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8.emf"/><Relationship Id="rId5" Type="http://schemas.openxmlformats.org/officeDocument/2006/relationships/image" Target="../media/image67.png"/><Relationship Id="rId4" Type="http://schemas.openxmlformats.org/officeDocument/2006/relationships/image" Target="../media/image66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5.png"/><Relationship Id="rId5" Type="http://schemas.openxmlformats.org/officeDocument/2006/relationships/image" Target="../media/image74.png"/><Relationship Id="rId4" Type="http://schemas.openxmlformats.org/officeDocument/2006/relationships/image" Target="../media/image73.pn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7" Type="http://schemas.openxmlformats.org/officeDocument/2006/relationships/image" Target="../media/image82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1.png"/><Relationship Id="rId5" Type="http://schemas.openxmlformats.org/officeDocument/2006/relationships/image" Target="../media/image80.png"/><Relationship Id="rId4" Type="http://schemas.openxmlformats.org/officeDocument/2006/relationships/image" Target="../media/image79.png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2.pn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4.pn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5.pn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Text Box 26"/>
          <p:cNvSpPr txBox="1">
            <a:spLocks noChangeArrowheads="1"/>
          </p:cNvSpPr>
          <p:nvPr/>
        </p:nvSpPr>
        <p:spPr bwMode="auto">
          <a:xfrm>
            <a:off x="0" y="1852032"/>
            <a:ext cx="9144000" cy="923330"/>
          </a:xfrm>
          <a:prstGeom prst="rect">
            <a:avLst/>
          </a:prstGeom>
          <a:noFill/>
          <a:ln w="222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700" b="1" i="1" dirty="0">
                <a:solidFill>
                  <a:schemeClr val="accent6"/>
                </a:solidFill>
              </a:rPr>
              <a:t>Dealing with curl involutions via GLM curl cleaning and exactly curl-free schemes</a:t>
            </a:r>
          </a:p>
        </p:txBody>
      </p:sp>
      <p:sp>
        <p:nvSpPr>
          <p:cNvPr id="6148" name="Text Box 27"/>
          <p:cNvSpPr txBox="1">
            <a:spLocks noChangeArrowheads="1"/>
          </p:cNvSpPr>
          <p:nvPr/>
        </p:nvSpPr>
        <p:spPr bwMode="auto">
          <a:xfrm>
            <a:off x="3028950" y="3781425"/>
            <a:ext cx="3962400" cy="274638"/>
          </a:xfrm>
          <a:prstGeom prst="rect">
            <a:avLst/>
          </a:prstGeom>
          <a:noFill/>
          <a:ln w="222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endParaRPr lang="de-DE" sz="1200">
              <a:latin typeface="Times New Roman" pitchFamily="18" charset="0"/>
            </a:endParaRPr>
          </a:p>
        </p:txBody>
      </p:sp>
      <p:sp>
        <p:nvSpPr>
          <p:cNvPr id="6149" name="Text Box 31"/>
          <p:cNvSpPr txBox="1">
            <a:spLocks noChangeArrowheads="1"/>
          </p:cNvSpPr>
          <p:nvPr/>
        </p:nvSpPr>
        <p:spPr bwMode="auto">
          <a:xfrm>
            <a:off x="0" y="2967114"/>
            <a:ext cx="9144000" cy="3477875"/>
          </a:xfrm>
          <a:prstGeom prst="rect">
            <a:avLst/>
          </a:prstGeom>
          <a:noFill/>
          <a:ln w="222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endParaRPr lang="de-DE" sz="2000" b="1" u="sng" dirty="0"/>
          </a:p>
          <a:p>
            <a:pPr>
              <a:spcBef>
                <a:spcPct val="50000"/>
              </a:spcBef>
            </a:pPr>
            <a:r>
              <a:rPr lang="de-DE" sz="2000" b="1" u="sng" dirty="0"/>
              <a:t>Michael Dumbser</a:t>
            </a:r>
          </a:p>
          <a:p>
            <a:pPr>
              <a:spcBef>
                <a:spcPct val="50000"/>
              </a:spcBef>
            </a:pPr>
            <a:endParaRPr lang="de-DE" sz="2000" b="1" u="sng" dirty="0"/>
          </a:p>
          <a:p>
            <a:pPr>
              <a:spcBef>
                <a:spcPct val="50000"/>
              </a:spcBef>
            </a:pPr>
            <a:r>
              <a:rPr lang="de-DE" sz="2000" dirty="0"/>
              <a:t>S. </a:t>
            </a:r>
            <a:r>
              <a:rPr lang="de-DE" sz="2000" dirty="0" err="1"/>
              <a:t>Busto</a:t>
            </a:r>
            <a:r>
              <a:rPr lang="de-DE" sz="2000" dirty="0"/>
              <a:t>, S. </a:t>
            </a:r>
            <a:r>
              <a:rPr lang="de-DE" sz="2000" dirty="0" err="1"/>
              <a:t>Chiocchetti</a:t>
            </a:r>
            <a:r>
              <a:rPr lang="de-DE" sz="2000" dirty="0"/>
              <a:t>, F. </a:t>
            </a:r>
            <a:r>
              <a:rPr lang="de-DE" sz="2000" dirty="0" err="1"/>
              <a:t>Dhaouadi</a:t>
            </a:r>
            <a:r>
              <a:rPr lang="de-DE" sz="2000" dirty="0"/>
              <a:t>, E. </a:t>
            </a:r>
            <a:r>
              <a:rPr lang="de-DE" sz="2000" dirty="0" err="1"/>
              <a:t>Gaburro</a:t>
            </a:r>
            <a:r>
              <a:rPr lang="de-DE" sz="2000" dirty="0"/>
              <a:t>, </a:t>
            </a:r>
            <a:br>
              <a:rPr lang="de-DE" sz="2000" dirty="0"/>
            </a:br>
            <a:r>
              <a:rPr lang="de-DE" sz="2000" dirty="0"/>
              <a:t>S. </a:t>
            </a:r>
            <a:r>
              <a:rPr lang="de-DE" sz="2000" dirty="0" err="1"/>
              <a:t>Gavrilyuk</a:t>
            </a:r>
            <a:r>
              <a:rPr lang="de-DE" sz="2000" dirty="0"/>
              <a:t>, I. </a:t>
            </a:r>
            <a:r>
              <a:rPr lang="de-DE" sz="2000" dirty="0" err="1"/>
              <a:t>Peshkov</a:t>
            </a:r>
            <a:endParaRPr lang="de-DE" sz="2000" dirty="0"/>
          </a:p>
          <a:p>
            <a:pPr>
              <a:spcBef>
                <a:spcPct val="50000"/>
              </a:spcBef>
            </a:pPr>
            <a:endParaRPr lang="de-DE" sz="2000" b="1" u="sng" dirty="0"/>
          </a:p>
          <a:p>
            <a:pPr>
              <a:spcBef>
                <a:spcPct val="50000"/>
              </a:spcBef>
            </a:pPr>
            <a:r>
              <a:rPr lang="de-DE" sz="2000" b="1" dirty="0">
                <a:solidFill>
                  <a:schemeClr val="accent2"/>
                </a:solidFill>
              </a:rPr>
              <a:t>PRIN 2017</a:t>
            </a:r>
          </a:p>
          <a:p>
            <a:pPr>
              <a:spcBef>
                <a:spcPct val="50000"/>
              </a:spcBef>
            </a:pPr>
            <a:endParaRPr lang="de-DE" sz="2000" b="1" dirty="0">
              <a:solidFill>
                <a:schemeClr val="accent2"/>
              </a:solidFill>
            </a:endParaRPr>
          </a:p>
        </p:txBody>
      </p:sp>
      <p:sp>
        <p:nvSpPr>
          <p:cNvPr id="6150" name="Text Box 44"/>
          <p:cNvSpPr txBox="1">
            <a:spLocks noChangeArrowheads="1"/>
          </p:cNvSpPr>
          <p:nvPr/>
        </p:nvSpPr>
        <p:spPr bwMode="auto">
          <a:xfrm>
            <a:off x="1758535" y="6302827"/>
            <a:ext cx="5715000" cy="307777"/>
          </a:xfrm>
          <a:prstGeom prst="rect">
            <a:avLst/>
          </a:prstGeom>
          <a:noFill/>
          <a:ln w="222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de-DE" sz="1400" b="1" dirty="0">
                <a:solidFill>
                  <a:schemeClr val="accent2"/>
                </a:solidFill>
              </a:rPr>
              <a:t>Final PRIN </a:t>
            </a:r>
            <a:r>
              <a:rPr lang="de-DE" sz="1400" b="1" dirty="0" err="1">
                <a:solidFill>
                  <a:schemeClr val="accent2"/>
                </a:solidFill>
              </a:rPr>
              <a:t>workshop</a:t>
            </a:r>
            <a:r>
              <a:rPr lang="de-DE" sz="1400" b="1" dirty="0">
                <a:solidFill>
                  <a:schemeClr val="accent2"/>
                </a:solidFill>
              </a:rPr>
              <a:t>, Catania, 20/2/2023</a:t>
            </a:r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Box 4"/>
          <p:cNvSpPr txBox="1">
            <a:spLocks noChangeArrowheads="1"/>
          </p:cNvSpPr>
          <p:nvPr/>
        </p:nvSpPr>
        <p:spPr bwMode="auto">
          <a:xfrm>
            <a:off x="0" y="832756"/>
            <a:ext cx="9144000" cy="46166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tabLst>
                <a:tab pos="95250" algn="l"/>
              </a:tabLst>
            </a:pPr>
            <a:r>
              <a:rPr lang="de-DE" sz="2400" b="1" dirty="0">
                <a:solidFill>
                  <a:schemeClr val="accent2"/>
                </a:solidFill>
              </a:rPr>
              <a:t>The </a:t>
            </a:r>
            <a:r>
              <a:rPr lang="de-DE" sz="2400" b="1" dirty="0" err="1">
                <a:solidFill>
                  <a:schemeClr val="accent2"/>
                </a:solidFill>
              </a:rPr>
              <a:t>induction</a:t>
            </a:r>
            <a:r>
              <a:rPr lang="de-DE" sz="2400" b="1" dirty="0">
                <a:solidFill>
                  <a:schemeClr val="accent2"/>
                </a:solidFill>
              </a:rPr>
              <a:t> </a:t>
            </a:r>
            <a:r>
              <a:rPr lang="de-DE" sz="2400" b="1" dirty="0" err="1">
                <a:solidFill>
                  <a:schemeClr val="accent2"/>
                </a:solidFill>
              </a:rPr>
              <a:t>equation</a:t>
            </a:r>
            <a:r>
              <a:rPr lang="de-DE" sz="2400" b="1" dirty="0">
                <a:solidFill>
                  <a:schemeClr val="accent2"/>
                </a:solidFill>
              </a:rPr>
              <a:t> </a:t>
            </a:r>
            <a:r>
              <a:rPr lang="de-DE" sz="2400" b="1" dirty="0" err="1">
                <a:solidFill>
                  <a:schemeClr val="accent2"/>
                </a:solidFill>
              </a:rPr>
              <a:t>as</a:t>
            </a:r>
            <a:r>
              <a:rPr lang="de-DE" sz="2400" b="1" dirty="0">
                <a:solidFill>
                  <a:schemeClr val="accent2"/>
                </a:solidFill>
              </a:rPr>
              <a:t> a prototype </a:t>
            </a:r>
            <a:r>
              <a:rPr lang="de-DE" sz="2400" b="1" dirty="0" err="1">
                <a:solidFill>
                  <a:schemeClr val="accent2"/>
                </a:solidFill>
              </a:rPr>
              <a:t>model</a:t>
            </a:r>
            <a:r>
              <a:rPr lang="de-DE" sz="2400" b="1" dirty="0">
                <a:solidFill>
                  <a:schemeClr val="accent2"/>
                </a:solidFill>
              </a:rPr>
              <a:t> </a:t>
            </a:r>
            <a:r>
              <a:rPr lang="de-DE" sz="2400" b="1" dirty="0" err="1">
                <a:solidFill>
                  <a:schemeClr val="accent2"/>
                </a:solidFill>
              </a:rPr>
              <a:t>with</a:t>
            </a:r>
            <a:r>
              <a:rPr lang="de-DE" sz="2400" b="1" dirty="0">
                <a:solidFill>
                  <a:schemeClr val="accent2"/>
                </a:solidFill>
              </a:rPr>
              <a:t> </a:t>
            </a:r>
            <a:r>
              <a:rPr lang="de-DE" sz="2400" b="1" dirty="0" err="1">
                <a:solidFill>
                  <a:schemeClr val="accent2"/>
                </a:solidFill>
              </a:rPr>
              <a:t>involution</a:t>
            </a:r>
            <a:endParaRPr lang="de-DE" sz="2400" b="1" dirty="0">
              <a:solidFill>
                <a:schemeClr val="accent2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6B2EB5D-4F35-4BA2-ADF7-242B4BC56A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6635" y="2089101"/>
            <a:ext cx="3473177" cy="64515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7CA09E6-FD0D-4FA3-A8AD-CD7B57E105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1465" y="2762567"/>
            <a:ext cx="2633627" cy="677491"/>
          </a:xfrm>
          <a:prstGeom prst="rect">
            <a:avLst/>
          </a:prstGeom>
        </p:spPr>
      </p:pic>
      <p:sp>
        <p:nvSpPr>
          <p:cNvPr id="9" name="Text Box 5">
            <a:extLst>
              <a:ext uri="{FF2B5EF4-FFF2-40B4-BE49-F238E27FC236}">
                <a16:creationId xmlns:a16="http://schemas.microsoft.com/office/drawing/2014/main" id="{9DD8534D-0DB2-49CA-ADCE-7F96B8ED02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7943" y="1568055"/>
            <a:ext cx="773938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it-IT" sz="1800" b="1" dirty="0" err="1"/>
              <a:t>Induction</a:t>
            </a:r>
            <a:r>
              <a:rPr lang="it-IT" sz="1800" b="1" dirty="0"/>
              <a:t> </a:t>
            </a:r>
            <a:r>
              <a:rPr lang="it-IT" sz="1800" b="1" dirty="0" err="1"/>
              <a:t>equation</a:t>
            </a:r>
            <a:r>
              <a:rPr lang="it-IT" sz="1800" b="1" dirty="0"/>
              <a:t> in the Maxwell/MHD </a:t>
            </a:r>
            <a:r>
              <a:rPr lang="it-IT" sz="1800" b="1" dirty="0" err="1"/>
              <a:t>equations</a:t>
            </a:r>
            <a:endParaRPr lang="it-IT" sz="1800" b="1" dirty="0"/>
          </a:p>
        </p:txBody>
      </p:sp>
      <p:sp>
        <p:nvSpPr>
          <p:cNvPr id="10" name="Text Box 5">
            <a:extLst>
              <a:ext uri="{FF2B5EF4-FFF2-40B4-BE49-F238E27FC236}">
                <a16:creationId xmlns:a16="http://schemas.microsoft.com/office/drawing/2014/main" id="{FB974093-FBAA-4A32-AE07-1B5AC3857B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7666" y="3618118"/>
            <a:ext cx="8472173" cy="1477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it-IT" sz="1800" b="1" dirty="0" err="1"/>
              <a:t>Generalized</a:t>
            </a:r>
            <a:r>
              <a:rPr lang="it-IT" sz="1800" b="1" dirty="0"/>
              <a:t> </a:t>
            </a:r>
            <a:r>
              <a:rPr lang="it-IT" sz="1800" b="1" dirty="0" err="1"/>
              <a:t>Lagrangian</a:t>
            </a:r>
            <a:r>
              <a:rPr lang="it-IT" sz="1800" b="1" dirty="0"/>
              <a:t> </a:t>
            </a:r>
            <a:r>
              <a:rPr lang="it-IT" sz="1800" b="1" dirty="0" err="1"/>
              <a:t>Multiplier</a:t>
            </a:r>
            <a:r>
              <a:rPr lang="it-IT" sz="1800" b="1" dirty="0"/>
              <a:t> (GLM) approach of </a:t>
            </a:r>
            <a:r>
              <a:rPr lang="it-IT" sz="1800" b="1" dirty="0" err="1"/>
              <a:t>Munz</a:t>
            </a:r>
            <a:r>
              <a:rPr lang="it-IT" sz="1800" b="1" dirty="0"/>
              <a:t>, </a:t>
            </a:r>
            <a:r>
              <a:rPr lang="it-IT" sz="1800" b="1" dirty="0" err="1"/>
              <a:t>Sonnendrücker</a:t>
            </a:r>
            <a:r>
              <a:rPr lang="it-IT" sz="1800" b="1" dirty="0"/>
              <a:t>, </a:t>
            </a:r>
            <a:r>
              <a:rPr lang="it-IT" sz="1800" b="1" dirty="0" err="1"/>
              <a:t>Omnes</a:t>
            </a:r>
            <a:r>
              <a:rPr lang="it-IT" sz="1800" b="1" dirty="0"/>
              <a:t> et al., (2000, 2002) </a:t>
            </a:r>
            <a:r>
              <a:rPr lang="it-IT" sz="1800" b="1" dirty="0" err="1"/>
              <a:t>which</a:t>
            </a:r>
            <a:r>
              <a:rPr lang="it-IT" sz="1800" b="1" dirty="0"/>
              <a:t> </a:t>
            </a:r>
            <a:r>
              <a:rPr lang="it-IT" sz="1800" b="1" dirty="0" err="1"/>
              <a:t>propagates</a:t>
            </a:r>
            <a:r>
              <a:rPr lang="it-IT" sz="1800" b="1" dirty="0"/>
              <a:t> </a:t>
            </a:r>
            <a:r>
              <a:rPr lang="it-IT" sz="1800" b="1" dirty="0" err="1"/>
              <a:t>divergence</a:t>
            </a:r>
            <a:r>
              <a:rPr lang="it-IT" sz="1800" b="1" dirty="0"/>
              <a:t> </a:t>
            </a:r>
            <a:r>
              <a:rPr lang="it-IT" sz="1800" b="1" dirty="0" err="1"/>
              <a:t>errors</a:t>
            </a:r>
            <a:r>
              <a:rPr lang="it-IT" sz="1800" b="1" dirty="0"/>
              <a:t> via acoustic-</a:t>
            </a:r>
            <a:r>
              <a:rPr lang="it-IT" sz="1800" b="1" dirty="0" err="1"/>
              <a:t>type</a:t>
            </a:r>
            <a:r>
              <a:rPr lang="it-IT" sz="1800" b="1" dirty="0"/>
              <a:t> </a:t>
            </a:r>
            <a:r>
              <a:rPr lang="it-IT" sz="1800" b="1" dirty="0" err="1"/>
              <a:t>waves</a:t>
            </a:r>
            <a:r>
              <a:rPr lang="it-IT" sz="1800" b="1" dirty="0"/>
              <a:t> </a:t>
            </a:r>
            <a:r>
              <a:rPr lang="it-IT" sz="1800" b="1" dirty="0" err="1"/>
              <a:t>using</a:t>
            </a:r>
            <a:r>
              <a:rPr lang="it-IT" sz="1800" b="1" dirty="0"/>
              <a:t> a </a:t>
            </a:r>
            <a:r>
              <a:rPr lang="it-IT" sz="1800" b="1" dirty="0">
                <a:solidFill>
                  <a:srgbClr val="FF0000"/>
                </a:solidFill>
              </a:rPr>
              <a:t>div-</a:t>
            </a:r>
            <a:r>
              <a:rPr lang="it-IT" sz="1800" b="1" dirty="0" err="1">
                <a:solidFill>
                  <a:srgbClr val="FF0000"/>
                </a:solidFill>
              </a:rPr>
              <a:t>grad</a:t>
            </a:r>
            <a:r>
              <a:rPr lang="it-IT" sz="1800" b="1" dirty="0">
                <a:solidFill>
                  <a:srgbClr val="FF0000"/>
                </a:solidFill>
              </a:rPr>
              <a:t> </a:t>
            </a:r>
            <a:r>
              <a:rPr lang="it-IT" sz="1800" b="1" dirty="0" err="1"/>
              <a:t>pair</a:t>
            </a:r>
            <a:r>
              <a:rPr lang="it-IT" sz="1800" b="1" dirty="0"/>
              <a:t> of </a:t>
            </a:r>
            <a:r>
              <a:rPr lang="it-IT" sz="1800" b="1" dirty="0" err="1"/>
              <a:t>operators</a:t>
            </a:r>
            <a:r>
              <a:rPr lang="it-IT" sz="1800" b="1" dirty="0"/>
              <a:t> (</a:t>
            </a:r>
            <a:r>
              <a:rPr lang="it-IT" sz="1800" b="1" dirty="0" err="1"/>
              <a:t>similar</a:t>
            </a:r>
            <a:r>
              <a:rPr lang="it-IT" sz="1800" b="1" dirty="0"/>
              <a:t> to the </a:t>
            </a:r>
            <a:r>
              <a:rPr lang="it-IT" sz="1800" b="1" dirty="0" err="1"/>
              <a:t>incompressible</a:t>
            </a:r>
            <a:r>
              <a:rPr lang="it-IT" sz="1800" b="1" dirty="0"/>
              <a:t> </a:t>
            </a:r>
            <a:r>
              <a:rPr lang="it-IT" sz="1800" b="1" dirty="0" err="1"/>
              <a:t>limit</a:t>
            </a:r>
            <a:r>
              <a:rPr lang="it-IT" sz="1800" b="1" dirty="0"/>
              <a:t> of the </a:t>
            </a:r>
            <a:r>
              <a:rPr lang="it-IT" sz="1800" b="1" dirty="0" err="1"/>
              <a:t>compressible</a:t>
            </a:r>
            <a:r>
              <a:rPr lang="it-IT" sz="1800" b="1" dirty="0"/>
              <a:t> </a:t>
            </a:r>
            <a:r>
              <a:rPr lang="it-IT" sz="1800" b="1" dirty="0" err="1"/>
              <a:t>Navier-Stokes</a:t>
            </a:r>
            <a:r>
              <a:rPr lang="it-IT" sz="1800" b="1" dirty="0"/>
              <a:t> </a:t>
            </a:r>
            <a:r>
              <a:rPr lang="it-IT" sz="1800" b="1" dirty="0" err="1"/>
              <a:t>equations</a:t>
            </a:r>
            <a:r>
              <a:rPr lang="it-IT" sz="1800" b="1" dirty="0"/>
              <a:t>), a cleaning scalar </a:t>
            </a:r>
            <a:r>
              <a:rPr lang="it-IT" sz="1800" b="1" i="1" dirty="0">
                <a:latin typeface="Symbol" panose="05050102010706020507" pitchFamily="18" charset="2"/>
              </a:rPr>
              <a:t>f</a:t>
            </a:r>
            <a:r>
              <a:rPr lang="it-IT" sz="1800" b="1" dirty="0"/>
              <a:t> and an </a:t>
            </a:r>
            <a:r>
              <a:rPr lang="it-IT" sz="1800" b="1" dirty="0" err="1"/>
              <a:t>artificial</a:t>
            </a:r>
            <a:r>
              <a:rPr lang="it-IT" sz="1800" b="1" dirty="0"/>
              <a:t> cleaning speed </a:t>
            </a:r>
            <a:r>
              <a:rPr lang="it-IT" sz="1800" b="1" i="1" dirty="0"/>
              <a:t>a</a:t>
            </a:r>
            <a:r>
              <a:rPr lang="it-IT" sz="1800" b="1" i="1" baseline="-25000" dirty="0"/>
              <a:t>d </a:t>
            </a:r>
            <a:r>
              <a:rPr lang="it-IT" sz="1800" b="1" i="1" dirty="0"/>
              <a:t>:</a:t>
            </a:r>
          </a:p>
        </p:txBody>
      </p:sp>
      <p:sp>
        <p:nvSpPr>
          <p:cNvPr id="12" name="Text Box 5">
            <a:extLst>
              <a:ext uri="{FF2B5EF4-FFF2-40B4-BE49-F238E27FC236}">
                <a16:creationId xmlns:a16="http://schemas.microsoft.com/office/drawing/2014/main" id="{E5D4FC72-555A-481C-9D63-2678E67AFD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77675" y="2916800"/>
            <a:ext cx="286357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it-IT" sz="1800" b="1" dirty="0"/>
              <a:t>(</a:t>
            </a:r>
            <a:r>
              <a:rPr lang="it-IT" sz="1800" b="1" dirty="0" err="1"/>
              <a:t>involution</a:t>
            </a:r>
            <a:r>
              <a:rPr lang="it-IT" sz="1800" b="1" dirty="0"/>
              <a:t> </a:t>
            </a:r>
            <a:r>
              <a:rPr lang="it-IT" sz="1800" b="1" dirty="0" err="1"/>
              <a:t>constraint</a:t>
            </a:r>
            <a:r>
              <a:rPr lang="it-IT" sz="1800" b="1" dirty="0"/>
              <a:t>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A5FEB85-C09C-4CE0-9A37-9542E71622C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2265" y="5279785"/>
            <a:ext cx="5316714" cy="1186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64801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Box 4"/>
          <p:cNvSpPr txBox="1">
            <a:spLocks noChangeArrowheads="1"/>
          </p:cNvSpPr>
          <p:nvPr/>
        </p:nvSpPr>
        <p:spPr bwMode="auto">
          <a:xfrm>
            <a:off x="0" y="832756"/>
            <a:ext cx="9144000" cy="46166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tabLst>
                <a:tab pos="95250" algn="l"/>
              </a:tabLst>
            </a:pPr>
            <a:r>
              <a:rPr lang="de-DE" sz="2400" b="1" dirty="0">
                <a:solidFill>
                  <a:schemeClr val="accent2"/>
                </a:solidFill>
              </a:rPr>
              <a:t>A </a:t>
            </a:r>
            <a:r>
              <a:rPr lang="de-DE" sz="2400" b="1" dirty="0" err="1">
                <a:solidFill>
                  <a:schemeClr val="accent2"/>
                </a:solidFill>
              </a:rPr>
              <a:t>toy</a:t>
            </a:r>
            <a:r>
              <a:rPr lang="de-DE" sz="2400" b="1" dirty="0">
                <a:solidFill>
                  <a:schemeClr val="accent2"/>
                </a:solidFill>
              </a:rPr>
              <a:t> </a:t>
            </a:r>
            <a:r>
              <a:rPr lang="de-DE" sz="2400" b="1" dirty="0" err="1">
                <a:solidFill>
                  <a:schemeClr val="accent2"/>
                </a:solidFill>
              </a:rPr>
              <a:t>model</a:t>
            </a:r>
            <a:r>
              <a:rPr lang="de-DE" sz="2400" b="1" dirty="0">
                <a:solidFill>
                  <a:schemeClr val="accent2"/>
                </a:solidFill>
              </a:rPr>
              <a:t> </a:t>
            </a:r>
            <a:r>
              <a:rPr lang="de-DE" sz="2400" b="1" dirty="0" err="1">
                <a:solidFill>
                  <a:schemeClr val="accent2"/>
                </a:solidFill>
              </a:rPr>
              <a:t>with</a:t>
            </a:r>
            <a:r>
              <a:rPr lang="de-DE" sz="2400" b="1" dirty="0">
                <a:solidFill>
                  <a:schemeClr val="accent2"/>
                </a:solidFill>
              </a:rPr>
              <a:t> </a:t>
            </a:r>
            <a:r>
              <a:rPr lang="de-DE" sz="2400" b="1" dirty="0" err="1">
                <a:solidFill>
                  <a:schemeClr val="accent2"/>
                </a:solidFill>
              </a:rPr>
              <a:t>curl</a:t>
            </a:r>
            <a:r>
              <a:rPr lang="de-DE" sz="2400" b="1" dirty="0">
                <a:solidFill>
                  <a:schemeClr val="accent2"/>
                </a:solidFill>
              </a:rPr>
              <a:t> </a:t>
            </a:r>
            <a:r>
              <a:rPr lang="de-DE" sz="2400" b="1" dirty="0" err="1">
                <a:solidFill>
                  <a:schemeClr val="accent2"/>
                </a:solidFill>
              </a:rPr>
              <a:t>involution</a:t>
            </a:r>
            <a:endParaRPr lang="de-DE" sz="2400" b="1" dirty="0">
              <a:solidFill>
                <a:schemeClr val="accent2"/>
              </a:solidFill>
            </a:endParaRPr>
          </a:p>
        </p:txBody>
      </p:sp>
      <p:sp>
        <p:nvSpPr>
          <p:cNvPr id="9" name="Text Box 5">
            <a:extLst>
              <a:ext uri="{FF2B5EF4-FFF2-40B4-BE49-F238E27FC236}">
                <a16:creationId xmlns:a16="http://schemas.microsoft.com/office/drawing/2014/main" id="{9DD8534D-0DB2-49CA-ADCE-7F96B8ED02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7667" y="1552608"/>
            <a:ext cx="773938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it-IT" sz="1800" b="1" dirty="0" err="1"/>
              <a:t>Consider</a:t>
            </a:r>
            <a:r>
              <a:rPr lang="it-IT" sz="1800" b="1" dirty="0"/>
              <a:t> the system </a:t>
            </a:r>
            <a:r>
              <a:rPr lang="it-IT" sz="1800" b="1" dirty="0" err="1"/>
              <a:t>endowed</a:t>
            </a:r>
            <a:r>
              <a:rPr lang="it-IT" sz="1800" b="1" dirty="0"/>
              <a:t> with a </a:t>
            </a:r>
            <a:r>
              <a:rPr lang="it-IT" sz="1800" b="1" dirty="0" err="1"/>
              <a:t>curl</a:t>
            </a:r>
            <a:r>
              <a:rPr lang="it-IT" sz="1800" b="1" dirty="0"/>
              <a:t> </a:t>
            </a:r>
            <a:r>
              <a:rPr lang="it-IT" sz="1800" b="1" dirty="0" err="1"/>
              <a:t>involution</a:t>
            </a:r>
            <a:r>
              <a:rPr lang="it-IT" sz="1800" b="1" dirty="0"/>
              <a:t> on the field </a:t>
            </a:r>
            <a:r>
              <a:rPr lang="it-IT" sz="1800" b="1" i="1" dirty="0"/>
              <a:t>J</a:t>
            </a:r>
            <a:r>
              <a:rPr lang="it-IT" sz="1800" b="1" dirty="0"/>
              <a:t>:</a:t>
            </a:r>
          </a:p>
        </p:txBody>
      </p:sp>
      <p:sp>
        <p:nvSpPr>
          <p:cNvPr id="10" name="Text Box 5">
            <a:extLst>
              <a:ext uri="{FF2B5EF4-FFF2-40B4-BE49-F238E27FC236}">
                <a16:creationId xmlns:a16="http://schemas.microsoft.com/office/drawing/2014/main" id="{FB974093-FBAA-4A32-AE07-1B5AC3857B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7667" y="4511389"/>
            <a:ext cx="8472173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it-IT" sz="1800" b="1" dirty="0"/>
              <a:t>Extension of the </a:t>
            </a:r>
            <a:r>
              <a:rPr lang="it-IT" sz="1800" b="1" dirty="0" err="1"/>
              <a:t>Generalized</a:t>
            </a:r>
            <a:r>
              <a:rPr lang="it-IT" sz="1800" b="1" dirty="0"/>
              <a:t> </a:t>
            </a:r>
            <a:r>
              <a:rPr lang="it-IT" sz="1800" b="1" dirty="0" err="1"/>
              <a:t>Lagrangian</a:t>
            </a:r>
            <a:r>
              <a:rPr lang="it-IT" sz="1800" b="1" dirty="0"/>
              <a:t> </a:t>
            </a:r>
            <a:r>
              <a:rPr lang="it-IT" sz="1800" b="1" dirty="0" err="1"/>
              <a:t>Multiplier</a:t>
            </a:r>
            <a:r>
              <a:rPr lang="it-IT" sz="1800" b="1" dirty="0"/>
              <a:t> (GLM) approach of </a:t>
            </a:r>
            <a:r>
              <a:rPr lang="it-IT" sz="1800" b="1" dirty="0" err="1"/>
              <a:t>Munz</a:t>
            </a:r>
            <a:r>
              <a:rPr lang="it-IT" sz="1800" b="1" dirty="0"/>
              <a:t> et al. </a:t>
            </a:r>
            <a:r>
              <a:rPr lang="it-IT" sz="1800" b="1" dirty="0" err="1"/>
              <a:t>Requires</a:t>
            </a:r>
            <a:r>
              <a:rPr lang="it-IT" sz="1800" b="1" dirty="0"/>
              <a:t> to propagate </a:t>
            </a:r>
            <a:r>
              <a:rPr lang="it-IT" sz="1800" b="1" dirty="0" err="1"/>
              <a:t>curl</a:t>
            </a:r>
            <a:r>
              <a:rPr lang="it-IT" sz="1800" b="1" dirty="0"/>
              <a:t> </a:t>
            </a:r>
            <a:r>
              <a:rPr lang="it-IT" sz="1800" b="1" dirty="0" err="1"/>
              <a:t>constraints</a:t>
            </a:r>
            <a:r>
              <a:rPr lang="it-IT" sz="1800" b="1" dirty="0"/>
              <a:t>. </a:t>
            </a:r>
            <a:r>
              <a:rPr lang="it-IT" sz="1800" b="1" dirty="0" err="1"/>
              <a:t>This</a:t>
            </a:r>
            <a:r>
              <a:rPr lang="it-IT" sz="1800" b="1" dirty="0"/>
              <a:t> </a:t>
            </a:r>
            <a:r>
              <a:rPr lang="it-IT" sz="1800" b="1" dirty="0" err="1"/>
              <a:t>is</a:t>
            </a:r>
            <a:r>
              <a:rPr lang="it-IT" sz="1800" b="1" dirty="0"/>
              <a:t> </a:t>
            </a:r>
            <a:r>
              <a:rPr lang="it-IT" sz="1800" b="1" dirty="0" err="1"/>
              <a:t>achieved</a:t>
            </a:r>
            <a:r>
              <a:rPr lang="it-IT" sz="1800" b="1" dirty="0"/>
              <a:t> via a </a:t>
            </a:r>
            <a:r>
              <a:rPr lang="it-IT" sz="1800" b="1" dirty="0" err="1">
                <a:solidFill>
                  <a:srgbClr val="FF0000"/>
                </a:solidFill>
              </a:rPr>
              <a:t>curl-curl</a:t>
            </a:r>
            <a:r>
              <a:rPr lang="it-IT" sz="1800" b="1" dirty="0">
                <a:solidFill>
                  <a:srgbClr val="FF0000"/>
                </a:solidFill>
              </a:rPr>
              <a:t> </a:t>
            </a:r>
            <a:r>
              <a:rPr lang="it-IT" sz="1800" b="1" dirty="0" err="1"/>
              <a:t>pair</a:t>
            </a:r>
            <a:r>
              <a:rPr lang="it-IT" sz="1800" b="1" dirty="0"/>
              <a:t>, i.e. via a Maxwell-</a:t>
            </a:r>
            <a:r>
              <a:rPr lang="it-IT" sz="1800" b="1" dirty="0" err="1"/>
              <a:t>type</a:t>
            </a:r>
            <a:r>
              <a:rPr lang="it-IT" sz="1800" b="1" dirty="0"/>
              <a:t> system. </a:t>
            </a:r>
          </a:p>
        </p:txBody>
      </p:sp>
      <p:sp>
        <p:nvSpPr>
          <p:cNvPr id="12" name="Text Box 5">
            <a:extLst>
              <a:ext uri="{FF2B5EF4-FFF2-40B4-BE49-F238E27FC236}">
                <a16:creationId xmlns:a16="http://schemas.microsoft.com/office/drawing/2014/main" id="{E5D4FC72-555A-481C-9D63-2678E67AFD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80423" y="3729697"/>
            <a:ext cx="286357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it-IT" sz="1800" b="1" dirty="0"/>
              <a:t>(</a:t>
            </a:r>
            <a:r>
              <a:rPr lang="it-IT" sz="1800" b="1" dirty="0" err="1"/>
              <a:t>curl</a:t>
            </a:r>
            <a:r>
              <a:rPr lang="it-IT" sz="1800" b="1" dirty="0"/>
              <a:t> </a:t>
            </a:r>
            <a:r>
              <a:rPr lang="it-IT" sz="1800" b="1" dirty="0" err="1"/>
              <a:t>involution</a:t>
            </a:r>
            <a:r>
              <a:rPr lang="it-IT" sz="1800" b="1" dirty="0"/>
              <a:t>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2CD1A8F-5B07-4276-AF92-C775BBD1F2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000" y="1943454"/>
            <a:ext cx="5758663" cy="165252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3AEDC17-1512-48D7-9C58-2B4BD40645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28081" y="3656532"/>
            <a:ext cx="3369519" cy="5156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3545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Box 4"/>
          <p:cNvSpPr txBox="1">
            <a:spLocks noChangeArrowheads="1"/>
          </p:cNvSpPr>
          <p:nvPr/>
        </p:nvSpPr>
        <p:spPr bwMode="auto">
          <a:xfrm>
            <a:off x="0" y="832756"/>
            <a:ext cx="9144000" cy="46166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tabLst>
                <a:tab pos="95250" algn="l"/>
              </a:tabLst>
            </a:pPr>
            <a:r>
              <a:rPr lang="de-DE" sz="2400" b="1" dirty="0">
                <a:solidFill>
                  <a:schemeClr val="accent2"/>
                </a:solidFill>
              </a:rPr>
              <a:t>A </a:t>
            </a:r>
            <a:r>
              <a:rPr lang="de-DE" sz="2400" b="1" dirty="0" err="1">
                <a:solidFill>
                  <a:schemeClr val="accent2"/>
                </a:solidFill>
              </a:rPr>
              <a:t>toy</a:t>
            </a:r>
            <a:r>
              <a:rPr lang="de-DE" sz="2400" b="1" dirty="0">
                <a:solidFill>
                  <a:schemeClr val="accent2"/>
                </a:solidFill>
              </a:rPr>
              <a:t> </a:t>
            </a:r>
            <a:r>
              <a:rPr lang="de-DE" sz="2400" b="1" dirty="0" err="1">
                <a:solidFill>
                  <a:schemeClr val="accent2"/>
                </a:solidFill>
              </a:rPr>
              <a:t>model</a:t>
            </a:r>
            <a:r>
              <a:rPr lang="de-DE" sz="2400" b="1" dirty="0">
                <a:solidFill>
                  <a:schemeClr val="accent2"/>
                </a:solidFill>
              </a:rPr>
              <a:t> </a:t>
            </a:r>
            <a:r>
              <a:rPr lang="de-DE" sz="2400" b="1" dirty="0" err="1">
                <a:solidFill>
                  <a:schemeClr val="accent2"/>
                </a:solidFill>
              </a:rPr>
              <a:t>with</a:t>
            </a:r>
            <a:r>
              <a:rPr lang="de-DE" sz="2400" b="1" dirty="0">
                <a:solidFill>
                  <a:schemeClr val="accent2"/>
                </a:solidFill>
              </a:rPr>
              <a:t> </a:t>
            </a:r>
            <a:r>
              <a:rPr lang="de-DE" sz="2400" b="1" dirty="0" err="1">
                <a:solidFill>
                  <a:schemeClr val="accent2"/>
                </a:solidFill>
              </a:rPr>
              <a:t>curl</a:t>
            </a:r>
            <a:r>
              <a:rPr lang="de-DE" sz="2400" b="1" dirty="0">
                <a:solidFill>
                  <a:schemeClr val="accent2"/>
                </a:solidFill>
              </a:rPr>
              <a:t> </a:t>
            </a:r>
            <a:r>
              <a:rPr lang="de-DE" sz="2400" b="1" dirty="0" err="1">
                <a:solidFill>
                  <a:schemeClr val="accent2"/>
                </a:solidFill>
              </a:rPr>
              <a:t>involution</a:t>
            </a:r>
            <a:endParaRPr lang="de-DE" sz="2400" b="1" dirty="0">
              <a:solidFill>
                <a:schemeClr val="accent2"/>
              </a:solidFill>
            </a:endParaRPr>
          </a:p>
        </p:txBody>
      </p:sp>
      <p:sp>
        <p:nvSpPr>
          <p:cNvPr id="9" name="Text Box 5">
            <a:extLst>
              <a:ext uri="{FF2B5EF4-FFF2-40B4-BE49-F238E27FC236}">
                <a16:creationId xmlns:a16="http://schemas.microsoft.com/office/drawing/2014/main" id="{9DD8534D-0DB2-49CA-ADCE-7F96B8ED02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7667" y="1552608"/>
            <a:ext cx="773938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it-IT" sz="1800" b="1" dirty="0"/>
              <a:t>The </a:t>
            </a:r>
            <a:r>
              <a:rPr lang="it-IT" sz="1800" b="1" dirty="0" err="1"/>
              <a:t>augmented</a:t>
            </a:r>
            <a:r>
              <a:rPr lang="it-IT" sz="1800" b="1" dirty="0"/>
              <a:t> GLM system with </a:t>
            </a:r>
            <a:r>
              <a:rPr lang="it-IT" sz="1800" b="1" dirty="0" err="1"/>
              <a:t>curl</a:t>
            </a:r>
            <a:r>
              <a:rPr lang="it-IT" sz="1800" b="1" dirty="0"/>
              <a:t> cleaning </a:t>
            </a:r>
            <a:r>
              <a:rPr lang="it-IT" sz="1800" b="1" dirty="0" err="1"/>
              <a:t>reads</a:t>
            </a:r>
            <a:r>
              <a:rPr lang="it-IT" sz="1800" b="1" dirty="0"/>
              <a:t>:</a:t>
            </a:r>
          </a:p>
        </p:txBody>
      </p:sp>
      <p:sp>
        <p:nvSpPr>
          <p:cNvPr id="10" name="Text Box 5">
            <a:extLst>
              <a:ext uri="{FF2B5EF4-FFF2-40B4-BE49-F238E27FC236}">
                <a16:creationId xmlns:a16="http://schemas.microsoft.com/office/drawing/2014/main" id="{FB974093-FBAA-4A32-AE07-1B5AC3857B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7667" y="4936059"/>
            <a:ext cx="8472173" cy="1477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it-IT" sz="1800" b="1" dirty="0"/>
              <a:t>Extension of the </a:t>
            </a:r>
            <a:r>
              <a:rPr lang="it-IT" sz="1800" b="1" dirty="0" err="1"/>
              <a:t>Generalized</a:t>
            </a:r>
            <a:r>
              <a:rPr lang="it-IT" sz="1800" b="1" dirty="0"/>
              <a:t> </a:t>
            </a:r>
            <a:r>
              <a:rPr lang="it-IT" sz="1800" b="1" dirty="0" err="1"/>
              <a:t>Lagrangian</a:t>
            </a:r>
            <a:r>
              <a:rPr lang="it-IT" sz="1800" b="1" dirty="0"/>
              <a:t> </a:t>
            </a:r>
            <a:r>
              <a:rPr lang="it-IT" sz="1800" b="1" dirty="0" err="1"/>
              <a:t>Multiplier</a:t>
            </a:r>
            <a:r>
              <a:rPr lang="it-IT" sz="1800" b="1" dirty="0"/>
              <a:t> (GLM) approach of </a:t>
            </a:r>
            <a:r>
              <a:rPr lang="it-IT" sz="1800" b="1" dirty="0" err="1"/>
              <a:t>Munz</a:t>
            </a:r>
            <a:r>
              <a:rPr lang="it-IT" sz="1800" b="1" dirty="0"/>
              <a:t> et al. </a:t>
            </a:r>
            <a:r>
              <a:rPr lang="it-IT" sz="1800" b="1" dirty="0" err="1"/>
              <a:t>Requires</a:t>
            </a:r>
            <a:r>
              <a:rPr lang="it-IT" sz="1800" b="1" dirty="0"/>
              <a:t> to propagate </a:t>
            </a:r>
            <a:r>
              <a:rPr lang="it-IT" sz="1800" b="1" dirty="0" err="1"/>
              <a:t>curl</a:t>
            </a:r>
            <a:r>
              <a:rPr lang="it-IT" sz="1800" b="1" dirty="0"/>
              <a:t> </a:t>
            </a:r>
            <a:r>
              <a:rPr lang="it-IT" sz="1800" b="1" dirty="0" err="1"/>
              <a:t>constraints</a:t>
            </a:r>
            <a:r>
              <a:rPr lang="it-IT" sz="1800" b="1" dirty="0"/>
              <a:t>. </a:t>
            </a:r>
            <a:r>
              <a:rPr lang="it-IT" sz="1800" b="1" dirty="0" err="1"/>
              <a:t>This</a:t>
            </a:r>
            <a:r>
              <a:rPr lang="it-IT" sz="1800" b="1" dirty="0"/>
              <a:t> </a:t>
            </a:r>
            <a:r>
              <a:rPr lang="it-IT" sz="1800" b="1" dirty="0" err="1"/>
              <a:t>is</a:t>
            </a:r>
            <a:r>
              <a:rPr lang="it-IT" sz="1800" b="1" dirty="0"/>
              <a:t> </a:t>
            </a:r>
            <a:r>
              <a:rPr lang="it-IT" sz="1800" b="1" dirty="0" err="1"/>
              <a:t>achieved</a:t>
            </a:r>
            <a:r>
              <a:rPr lang="it-IT" sz="1800" b="1" dirty="0"/>
              <a:t> via a </a:t>
            </a:r>
            <a:r>
              <a:rPr lang="it-IT" sz="1800" b="1" dirty="0" err="1">
                <a:solidFill>
                  <a:srgbClr val="FF0000"/>
                </a:solidFill>
              </a:rPr>
              <a:t>curl-curl</a:t>
            </a:r>
            <a:r>
              <a:rPr lang="it-IT" sz="1800" b="1" dirty="0"/>
              <a:t> </a:t>
            </a:r>
            <a:r>
              <a:rPr lang="it-IT" sz="1800" b="1" dirty="0" err="1"/>
              <a:t>pair</a:t>
            </a:r>
            <a:r>
              <a:rPr lang="it-IT" sz="1800" b="1" dirty="0"/>
              <a:t>, i.e. via a Maxwell-</a:t>
            </a:r>
            <a:r>
              <a:rPr lang="it-IT" sz="1800" b="1" dirty="0" err="1"/>
              <a:t>type</a:t>
            </a:r>
            <a:r>
              <a:rPr lang="it-IT" sz="1800" b="1" dirty="0"/>
              <a:t> sub-system, a cleaning </a:t>
            </a:r>
            <a:r>
              <a:rPr lang="it-IT" sz="1800" b="1" dirty="0" err="1"/>
              <a:t>vector</a:t>
            </a:r>
            <a:r>
              <a:rPr lang="it-IT" sz="1800" b="1" dirty="0"/>
              <a:t> </a:t>
            </a:r>
            <a:r>
              <a:rPr lang="it-IT" sz="1800" b="1" dirty="0">
                <a:latin typeface="Symbol" panose="05050102010706020507" pitchFamily="18" charset="2"/>
              </a:rPr>
              <a:t>y, </a:t>
            </a:r>
            <a:r>
              <a:rPr lang="it-IT" sz="1800" b="1" dirty="0"/>
              <a:t>a cleaning scalar </a:t>
            </a:r>
            <a:r>
              <a:rPr lang="it-IT" sz="1800" b="1" i="1" dirty="0">
                <a:latin typeface="Symbol" panose="05050102010706020507" pitchFamily="18" charset="2"/>
              </a:rPr>
              <a:t>f</a:t>
            </a:r>
            <a:r>
              <a:rPr lang="it-IT" sz="1800" b="1" dirty="0"/>
              <a:t>, an </a:t>
            </a:r>
            <a:r>
              <a:rPr lang="it-IT" sz="1800" b="1" dirty="0" err="1"/>
              <a:t>artificial</a:t>
            </a:r>
            <a:r>
              <a:rPr lang="it-IT" sz="1800" b="1" dirty="0"/>
              <a:t> </a:t>
            </a:r>
            <a:r>
              <a:rPr lang="it-IT" sz="1800" b="1" dirty="0" err="1"/>
              <a:t>curl</a:t>
            </a:r>
            <a:r>
              <a:rPr lang="it-IT" sz="1800" b="1" dirty="0"/>
              <a:t> cleaning speed </a:t>
            </a:r>
            <a:r>
              <a:rPr lang="it-IT" sz="1800" b="1" dirty="0" err="1"/>
              <a:t>a</a:t>
            </a:r>
            <a:r>
              <a:rPr lang="it-IT" sz="1800" b="1" baseline="-25000" dirty="0" err="1"/>
              <a:t>c</a:t>
            </a:r>
            <a:r>
              <a:rPr lang="it-IT" sz="1800" b="1" dirty="0"/>
              <a:t> and a </a:t>
            </a:r>
            <a:r>
              <a:rPr lang="it-IT" sz="1800" b="1" dirty="0" err="1"/>
              <a:t>divergence</a:t>
            </a:r>
            <a:r>
              <a:rPr lang="it-IT" sz="1800" b="1" dirty="0"/>
              <a:t> cleaning speed a</a:t>
            </a:r>
            <a:r>
              <a:rPr lang="it-IT" sz="1800" b="1" baseline="-25000" dirty="0"/>
              <a:t>d</a:t>
            </a:r>
            <a:r>
              <a:rPr lang="it-IT" sz="1800" b="1" dirty="0"/>
              <a:t>. 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A823BE6-17D2-4A71-AE5D-2D6E3847B8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5612" y="1995204"/>
            <a:ext cx="8072776" cy="28798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84421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Box 4"/>
          <p:cNvSpPr txBox="1">
            <a:spLocks noChangeArrowheads="1"/>
          </p:cNvSpPr>
          <p:nvPr/>
        </p:nvSpPr>
        <p:spPr bwMode="auto">
          <a:xfrm>
            <a:off x="0" y="832756"/>
            <a:ext cx="9144000" cy="46166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tabLst>
                <a:tab pos="95250" algn="l"/>
              </a:tabLst>
            </a:pPr>
            <a:r>
              <a:rPr lang="de-DE" sz="2400" b="1" dirty="0">
                <a:solidFill>
                  <a:schemeClr val="accent2"/>
                </a:solidFill>
              </a:rPr>
              <a:t>A </a:t>
            </a:r>
            <a:r>
              <a:rPr lang="de-DE" sz="2400" b="1" dirty="0" err="1">
                <a:solidFill>
                  <a:schemeClr val="accent2"/>
                </a:solidFill>
              </a:rPr>
              <a:t>toy</a:t>
            </a:r>
            <a:r>
              <a:rPr lang="de-DE" sz="2400" b="1" dirty="0">
                <a:solidFill>
                  <a:schemeClr val="accent2"/>
                </a:solidFill>
              </a:rPr>
              <a:t> </a:t>
            </a:r>
            <a:r>
              <a:rPr lang="de-DE" sz="2400" b="1" dirty="0" err="1">
                <a:solidFill>
                  <a:schemeClr val="accent2"/>
                </a:solidFill>
              </a:rPr>
              <a:t>model</a:t>
            </a:r>
            <a:r>
              <a:rPr lang="de-DE" sz="2400" b="1" dirty="0">
                <a:solidFill>
                  <a:schemeClr val="accent2"/>
                </a:solidFill>
              </a:rPr>
              <a:t> </a:t>
            </a:r>
            <a:r>
              <a:rPr lang="de-DE" sz="2400" b="1" dirty="0" err="1">
                <a:solidFill>
                  <a:schemeClr val="accent2"/>
                </a:solidFill>
              </a:rPr>
              <a:t>with</a:t>
            </a:r>
            <a:r>
              <a:rPr lang="de-DE" sz="2400" b="1" dirty="0">
                <a:solidFill>
                  <a:schemeClr val="accent2"/>
                </a:solidFill>
              </a:rPr>
              <a:t> </a:t>
            </a:r>
            <a:r>
              <a:rPr lang="de-DE" sz="2400" b="1" dirty="0" err="1">
                <a:solidFill>
                  <a:schemeClr val="accent2"/>
                </a:solidFill>
              </a:rPr>
              <a:t>curl</a:t>
            </a:r>
            <a:r>
              <a:rPr lang="de-DE" sz="2400" b="1" dirty="0">
                <a:solidFill>
                  <a:schemeClr val="accent2"/>
                </a:solidFill>
              </a:rPr>
              <a:t> </a:t>
            </a:r>
            <a:r>
              <a:rPr lang="de-DE" sz="2400" b="1" dirty="0" err="1">
                <a:solidFill>
                  <a:schemeClr val="accent2"/>
                </a:solidFill>
              </a:rPr>
              <a:t>involution</a:t>
            </a:r>
            <a:endParaRPr lang="de-DE" sz="2400" b="1" dirty="0">
              <a:solidFill>
                <a:schemeClr val="accent2"/>
              </a:solidFill>
            </a:endParaRPr>
          </a:p>
        </p:txBody>
      </p:sp>
      <p:sp>
        <p:nvSpPr>
          <p:cNvPr id="9" name="Text Box 5">
            <a:extLst>
              <a:ext uri="{FF2B5EF4-FFF2-40B4-BE49-F238E27FC236}">
                <a16:creationId xmlns:a16="http://schemas.microsoft.com/office/drawing/2014/main" id="{9DD8534D-0DB2-49CA-ADCE-7F96B8ED02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7667" y="1552608"/>
            <a:ext cx="773938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it-IT" sz="1800" b="1" dirty="0" err="1"/>
              <a:t>Consider</a:t>
            </a:r>
            <a:r>
              <a:rPr lang="it-IT" sz="1800" b="1" dirty="0"/>
              <a:t> the system with </a:t>
            </a:r>
            <a:r>
              <a:rPr lang="it-IT" sz="1800" b="1" u="sng" dirty="0"/>
              <a:t>non-</a:t>
            </a:r>
            <a:r>
              <a:rPr lang="it-IT" sz="1800" b="1" u="sng" dirty="0" err="1"/>
              <a:t>homogeneous</a:t>
            </a:r>
            <a:r>
              <a:rPr lang="it-IT" sz="1800" b="1" dirty="0"/>
              <a:t> </a:t>
            </a:r>
            <a:r>
              <a:rPr lang="it-IT" sz="1800" b="1" dirty="0" err="1"/>
              <a:t>involution</a:t>
            </a:r>
            <a:r>
              <a:rPr lang="it-IT" sz="1800" b="1" dirty="0"/>
              <a:t> </a:t>
            </a:r>
            <a:r>
              <a:rPr lang="it-IT" sz="1800" b="1" dirty="0" err="1"/>
              <a:t>constraint</a:t>
            </a:r>
            <a:endParaRPr lang="it-IT" sz="1800" b="1" dirty="0"/>
          </a:p>
        </p:txBody>
      </p:sp>
      <p:sp>
        <p:nvSpPr>
          <p:cNvPr id="10" name="Text Box 5">
            <a:extLst>
              <a:ext uri="{FF2B5EF4-FFF2-40B4-BE49-F238E27FC236}">
                <a16:creationId xmlns:a16="http://schemas.microsoft.com/office/drawing/2014/main" id="{FB974093-FBAA-4A32-AE07-1B5AC3857B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9376" y="5062459"/>
            <a:ext cx="8472173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it-IT" sz="1800" b="1" dirty="0" err="1"/>
              <a:t>We</a:t>
            </a:r>
            <a:r>
              <a:rPr lang="it-IT" sz="1800" b="1" dirty="0"/>
              <a:t> </a:t>
            </a:r>
            <a:r>
              <a:rPr lang="it-IT" sz="1800" b="1" dirty="0" err="1"/>
              <a:t>now</a:t>
            </a:r>
            <a:r>
              <a:rPr lang="it-IT" sz="1800" b="1" dirty="0"/>
              <a:t> need to account for non-</a:t>
            </a:r>
            <a:r>
              <a:rPr lang="it-IT" sz="1800" b="1" dirty="0" err="1"/>
              <a:t>homogeneous</a:t>
            </a:r>
            <a:r>
              <a:rPr lang="it-IT" sz="1800" b="1" dirty="0"/>
              <a:t> </a:t>
            </a:r>
            <a:r>
              <a:rPr lang="it-IT" sz="1800" b="1" dirty="0" err="1"/>
              <a:t>curl-involutions</a:t>
            </a:r>
            <a:r>
              <a:rPr lang="it-IT" sz="1800" b="1" dirty="0"/>
              <a:t>, </a:t>
            </a:r>
            <a:r>
              <a:rPr lang="it-IT" sz="1800" b="1" dirty="0" err="1"/>
              <a:t>where</a:t>
            </a:r>
            <a:r>
              <a:rPr lang="it-IT" sz="1800" b="1" dirty="0"/>
              <a:t> the </a:t>
            </a:r>
            <a:r>
              <a:rPr lang="it-IT" sz="1800" b="1" dirty="0" err="1"/>
              <a:t>curl</a:t>
            </a:r>
            <a:r>
              <a:rPr lang="it-IT" sz="1800" b="1" dirty="0"/>
              <a:t> of J </a:t>
            </a:r>
            <a:r>
              <a:rPr lang="it-IT" sz="1800" b="1" dirty="0" err="1"/>
              <a:t>is</a:t>
            </a:r>
            <a:r>
              <a:rPr lang="it-IT" sz="1800" b="1" dirty="0"/>
              <a:t> </a:t>
            </a:r>
            <a:r>
              <a:rPr lang="it-IT" sz="1800" b="1" dirty="0" err="1"/>
              <a:t>equal</a:t>
            </a:r>
            <a:r>
              <a:rPr lang="it-IT" sz="1800" b="1" dirty="0"/>
              <a:t> to a new object B (Burgers </a:t>
            </a:r>
            <a:r>
              <a:rPr lang="it-IT" sz="1800" b="1" dirty="0" err="1"/>
              <a:t>vector</a:t>
            </a:r>
            <a:r>
              <a:rPr lang="it-IT" sz="1800" b="1" dirty="0"/>
              <a:t> / </a:t>
            </a:r>
            <a:r>
              <a:rPr lang="it-IT" sz="1800" b="1" dirty="0" err="1"/>
              <a:t>tensor</a:t>
            </a:r>
            <a:r>
              <a:rPr lang="it-IT" sz="1800" b="1" dirty="0"/>
              <a:t>), </a:t>
            </a:r>
            <a:r>
              <a:rPr lang="it-IT" sz="1800" b="1" dirty="0" err="1"/>
              <a:t>whose</a:t>
            </a:r>
            <a:r>
              <a:rPr lang="it-IT" sz="1800" b="1" dirty="0"/>
              <a:t> </a:t>
            </a:r>
            <a:r>
              <a:rPr lang="it-IT" sz="1800" b="1" dirty="0" err="1"/>
              <a:t>evolution</a:t>
            </a:r>
            <a:r>
              <a:rPr lang="it-IT" sz="1800" b="1" dirty="0"/>
              <a:t> </a:t>
            </a:r>
            <a:r>
              <a:rPr lang="it-IT" sz="1800" b="1" dirty="0" err="1"/>
              <a:t>equation</a:t>
            </a:r>
            <a:r>
              <a:rPr lang="it-IT" sz="1800" b="1" dirty="0"/>
              <a:t> </a:t>
            </a:r>
            <a:r>
              <a:rPr lang="it-IT" sz="1800" b="1" dirty="0" err="1"/>
              <a:t>is</a:t>
            </a:r>
            <a:r>
              <a:rPr lang="it-IT" sz="1800" b="1" dirty="0"/>
              <a:t> a </a:t>
            </a:r>
            <a:r>
              <a:rPr lang="it-IT" sz="1800" b="1" dirty="0" err="1"/>
              <a:t>consequence</a:t>
            </a:r>
            <a:r>
              <a:rPr lang="it-IT" sz="1800" b="1" dirty="0"/>
              <a:t> of the PDE for J. Note </a:t>
            </a:r>
            <a:r>
              <a:rPr lang="it-IT" sz="1800" b="1" dirty="0" err="1"/>
              <a:t>that</a:t>
            </a:r>
            <a:r>
              <a:rPr lang="it-IT" sz="1800" b="1" dirty="0"/>
              <a:t> B must be </a:t>
            </a:r>
            <a:r>
              <a:rPr lang="it-IT" sz="1800" b="1" dirty="0" err="1"/>
              <a:t>divergence</a:t>
            </a:r>
            <a:r>
              <a:rPr lang="it-IT" sz="1800" b="1" dirty="0"/>
              <a:t>-free! 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A849EDA-E633-4ABB-B08B-646AA89996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6080" y="1975220"/>
            <a:ext cx="5758663" cy="165252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ED239BA-4459-4EF0-A738-B73AA3D13E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9801" y="3086198"/>
            <a:ext cx="6266919" cy="55372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7C803E5-DCE8-42D9-ACA0-A580590BB5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95463" y="3681020"/>
            <a:ext cx="1859280" cy="452901"/>
          </a:xfrm>
          <a:prstGeom prst="rect">
            <a:avLst/>
          </a:prstGeom>
        </p:spPr>
      </p:pic>
      <p:sp>
        <p:nvSpPr>
          <p:cNvPr id="12" name="Text Box 5">
            <a:extLst>
              <a:ext uri="{FF2B5EF4-FFF2-40B4-BE49-F238E27FC236}">
                <a16:creationId xmlns:a16="http://schemas.microsoft.com/office/drawing/2014/main" id="{273A78F3-2F76-403B-85DE-54CE9378EA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68161" y="3737850"/>
            <a:ext cx="210312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it-IT" sz="1800" b="1" dirty="0"/>
              <a:t>(</a:t>
            </a:r>
            <a:r>
              <a:rPr lang="it-IT" sz="1800" b="1" dirty="0" err="1"/>
              <a:t>curl</a:t>
            </a:r>
            <a:r>
              <a:rPr lang="it-IT" sz="1800" b="1" dirty="0"/>
              <a:t> </a:t>
            </a:r>
            <a:r>
              <a:rPr lang="it-IT" sz="1800" b="1" dirty="0" err="1"/>
              <a:t>involution</a:t>
            </a:r>
            <a:r>
              <a:rPr lang="it-IT" sz="1800" b="1" dirty="0"/>
              <a:t>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442E7B0-FEC2-43B0-9154-25C90740A08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7561" y="4095368"/>
            <a:ext cx="6321397" cy="706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49986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Box 4"/>
          <p:cNvSpPr txBox="1">
            <a:spLocks noChangeArrowheads="1"/>
          </p:cNvSpPr>
          <p:nvPr/>
        </p:nvSpPr>
        <p:spPr bwMode="auto">
          <a:xfrm>
            <a:off x="0" y="832756"/>
            <a:ext cx="9144000" cy="46166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tabLst>
                <a:tab pos="95250" algn="l"/>
              </a:tabLst>
            </a:pPr>
            <a:r>
              <a:rPr lang="de-DE" sz="2400" b="1" dirty="0">
                <a:solidFill>
                  <a:schemeClr val="accent2"/>
                </a:solidFill>
              </a:rPr>
              <a:t>A </a:t>
            </a:r>
            <a:r>
              <a:rPr lang="de-DE" sz="2400" b="1" dirty="0" err="1">
                <a:solidFill>
                  <a:schemeClr val="accent2"/>
                </a:solidFill>
              </a:rPr>
              <a:t>toy</a:t>
            </a:r>
            <a:r>
              <a:rPr lang="de-DE" sz="2400" b="1" dirty="0">
                <a:solidFill>
                  <a:schemeClr val="accent2"/>
                </a:solidFill>
              </a:rPr>
              <a:t> </a:t>
            </a:r>
            <a:r>
              <a:rPr lang="de-DE" sz="2400" b="1" dirty="0" err="1">
                <a:solidFill>
                  <a:schemeClr val="accent2"/>
                </a:solidFill>
              </a:rPr>
              <a:t>model</a:t>
            </a:r>
            <a:r>
              <a:rPr lang="de-DE" sz="2400" b="1" dirty="0">
                <a:solidFill>
                  <a:schemeClr val="accent2"/>
                </a:solidFill>
              </a:rPr>
              <a:t> </a:t>
            </a:r>
            <a:r>
              <a:rPr lang="de-DE" sz="2400" b="1" dirty="0" err="1">
                <a:solidFill>
                  <a:schemeClr val="accent2"/>
                </a:solidFill>
              </a:rPr>
              <a:t>with</a:t>
            </a:r>
            <a:r>
              <a:rPr lang="de-DE" sz="2400" b="1" dirty="0">
                <a:solidFill>
                  <a:schemeClr val="accent2"/>
                </a:solidFill>
              </a:rPr>
              <a:t> </a:t>
            </a:r>
            <a:r>
              <a:rPr lang="de-DE" sz="2400" b="1" dirty="0" err="1">
                <a:solidFill>
                  <a:schemeClr val="accent2"/>
                </a:solidFill>
              </a:rPr>
              <a:t>curl</a:t>
            </a:r>
            <a:r>
              <a:rPr lang="de-DE" sz="2400" b="1" dirty="0">
                <a:solidFill>
                  <a:schemeClr val="accent2"/>
                </a:solidFill>
              </a:rPr>
              <a:t> </a:t>
            </a:r>
            <a:r>
              <a:rPr lang="de-DE" sz="2400" b="1" dirty="0" err="1">
                <a:solidFill>
                  <a:schemeClr val="accent2"/>
                </a:solidFill>
              </a:rPr>
              <a:t>involution</a:t>
            </a:r>
            <a:endParaRPr lang="de-DE" sz="2400" b="1" dirty="0">
              <a:solidFill>
                <a:schemeClr val="accent2"/>
              </a:solidFill>
            </a:endParaRPr>
          </a:p>
        </p:txBody>
      </p:sp>
      <p:sp>
        <p:nvSpPr>
          <p:cNvPr id="9" name="Text Box 5">
            <a:extLst>
              <a:ext uri="{FF2B5EF4-FFF2-40B4-BE49-F238E27FC236}">
                <a16:creationId xmlns:a16="http://schemas.microsoft.com/office/drawing/2014/main" id="{9DD8534D-0DB2-49CA-ADCE-7F96B8ED02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7667" y="1552608"/>
            <a:ext cx="7739386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it-IT" sz="1800" b="1" dirty="0"/>
              <a:t>The </a:t>
            </a:r>
            <a:r>
              <a:rPr lang="it-IT" sz="1800" b="1" dirty="0" err="1"/>
              <a:t>augmented</a:t>
            </a:r>
            <a:r>
              <a:rPr lang="it-IT" sz="1800" b="1" dirty="0"/>
              <a:t> GLM </a:t>
            </a:r>
            <a:r>
              <a:rPr lang="it-IT" sz="1800" b="1" dirty="0" err="1"/>
              <a:t>curl</a:t>
            </a:r>
            <a:r>
              <a:rPr lang="it-IT" sz="1800" b="1" dirty="0"/>
              <a:t> cleaning system for non-</a:t>
            </a:r>
            <a:r>
              <a:rPr lang="it-IT" sz="1800" b="1" dirty="0" err="1"/>
              <a:t>homogeneous</a:t>
            </a:r>
            <a:r>
              <a:rPr lang="it-IT" sz="1800" b="1" dirty="0"/>
              <a:t> </a:t>
            </a:r>
            <a:r>
              <a:rPr lang="it-IT" sz="1800" b="1" dirty="0" err="1"/>
              <a:t>curl</a:t>
            </a:r>
            <a:r>
              <a:rPr lang="it-IT" sz="1800" b="1" dirty="0"/>
              <a:t> </a:t>
            </a:r>
            <a:r>
              <a:rPr lang="it-IT" sz="1800" b="1" dirty="0" err="1"/>
              <a:t>involutions</a:t>
            </a:r>
            <a:r>
              <a:rPr lang="it-IT" sz="1800" b="1" dirty="0"/>
              <a:t> on J </a:t>
            </a:r>
            <a:r>
              <a:rPr lang="it-IT" sz="1800" b="1" dirty="0" err="1"/>
              <a:t>reads</a:t>
            </a:r>
            <a:r>
              <a:rPr lang="it-IT" sz="1800" b="1" dirty="0"/>
              <a:t>: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CB1E0D3-19B1-4D18-8EEA-6C66F2BA9C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7667" y="2280219"/>
            <a:ext cx="8382000" cy="35409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20705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Box 4"/>
          <p:cNvSpPr txBox="1">
            <a:spLocks noChangeArrowheads="1"/>
          </p:cNvSpPr>
          <p:nvPr/>
        </p:nvSpPr>
        <p:spPr bwMode="auto">
          <a:xfrm>
            <a:off x="0" y="832756"/>
            <a:ext cx="9144000" cy="46166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tabLst>
                <a:tab pos="95250" algn="l"/>
              </a:tabLst>
            </a:pPr>
            <a:r>
              <a:rPr lang="de-DE" sz="2400" b="1" dirty="0">
                <a:solidFill>
                  <a:schemeClr val="accent2"/>
                </a:solidFill>
              </a:rPr>
              <a:t>A </a:t>
            </a:r>
            <a:r>
              <a:rPr lang="de-DE" sz="2400" b="1" dirty="0" err="1">
                <a:solidFill>
                  <a:schemeClr val="accent2"/>
                </a:solidFill>
              </a:rPr>
              <a:t>first</a:t>
            </a:r>
            <a:r>
              <a:rPr lang="de-DE" sz="2400" b="1" dirty="0">
                <a:solidFill>
                  <a:schemeClr val="accent2"/>
                </a:solidFill>
              </a:rPr>
              <a:t> </a:t>
            </a:r>
            <a:r>
              <a:rPr lang="de-DE" sz="2400" b="1" dirty="0" err="1">
                <a:solidFill>
                  <a:schemeClr val="accent2"/>
                </a:solidFill>
              </a:rPr>
              <a:t>model</a:t>
            </a:r>
            <a:r>
              <a:rPr lang="de-DE" sz="2400" b="1" dirty="0">
                <a:solidFill>
                  <a:schemeClr val="accent2"/>
                </a:solidFill>
              </a:rPr>
              <a:t> </a:t>
            </a:r>
            <a:r>
              <a:rPr lang="de-DE" sz="2400" b="1" dirty="0" err="1">
                <a:solidFill>
                  <a:schemeClr val="accent2"/>
                </a:solidFill>
              </a:rPr>
              <a:t>from</a:t>
            </a:r>
            <a:r>
              <a:rPr lang="de-DE" sz="2400" b="1" dirty="0">
                <a:solidFill>
                  <a:schemeClr val="accent2"/>
                </a:solidFill>
              </a:rPr>
              <a:t> </a:t>
            </a:r>
            <a:r>
              <a:rPr lang="de-DE" sz="2400" b="1" dirty="0" err="1">
                <a:solidFill>
                  <a:schemeClr val="accent2"/>
                </a:solidFill>
              </a:rPr>
              <a:t>Newtonian</a:t>
            </a:r>
            <a:r>
              <a:rPr lang="de-DE" sz="2400" b="1" dirty="0">
                <a:solidFill>
                  <a:schemeClr val="accent2"/>
                </a:solidFill>
              </a:rPr>
              <a:t> </a:t>
            </a:r>
            <a:r>
              <a:rPr lang="de-DE" sz="2400" b="1" dirty="0" err="1">
                <a:solidFill>
                  <a:schemeClr val="accent2"/>
                </a:solidFill>
              </a:rPr>
              <a:t>continuum</a:t>
            </a:r>
            <a:r>
              <a:rPr lang="de-DE" sz="2400" b="1" dirty="0">
                <a:solidFill>
                  <a:schemeClr val="accent2"/>
                </a:solidFill>
              </a:rPr>
              <a:t> </a:t>
            </a:r>
            <a:r>
              <a:rPr lang="de-DE" sz="2400" b="1" dirty="0" err="1">
                <a:solidFill>
                  <a:schemeClr val="accent2"/>
                </a:solidFill>
              </a:rPr>
              <a:t>mechanics</a:t>
            </a:r>
            <a:endParaRPr lang="de-DE" sz="2400" b="1" dirty="0">
              <a:solidFill>
                <a:schemeClr val="accent2"/>
              </a:solidFill>
            </a:endParaRP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B8893F21-8884-4F8E-B3C5-04C1FB1B62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00125" y="2797615"/>
            <a:ext cx="7143750" cy="348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">
            <a:extLst>
              <a:ext uri="{FF2B5EF4-FFF2-40B4-BE49-F238E27FC236}">
                <a16:creationId xmlns:a16="http://schemas.microsoft.com/office/drawing/2014/main" id="{937BF791-149D-46E5-947A-3C9F1FB7C8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 b="19097"/>
          <a:stretch>
            <a:fillRect/>
          </a:stretch>
        </p:blipFill>
        <p:spPr bwMode="auto">
          <a:xfrm>
            <a:off x="5995416" y="5285232"/>
            <a:ext cx="1146328" cy="4663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04571E6-21E5-4063-BA5B-AF047BC4E0B4}"/>
              </a:ext>
            </a:extLst>
          </p:cNvPr>
          <p:cNvSpPr txBox="1"/>
          <p:nvPr/>
        </p:nvSpPr>
        <p:spPr>
          <a:xfrm>
            <a:off x="173274" y="1345211"/>
            <a:ext cx="8345554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de-DE" sz="1600" b="1" dirty="0"/>
              <a:t>The hyperbolic model for surface tension [Gavrilyuk et al. JCP, 2017] </a:t>
            </a:r>
            <a:r>
              <a:rPr lang="de-DE" sz="1600" b="1" dirty="0" err="1"/>
              <a:t>contains</a:t>
            </a:r>
            <a:r>
              <a:rPr lang="de-DE" sz="1600" b="1" dirty="0"/>
              <a:t> </a:t>
            </a:r>
          </a:p>
          <a:p>
            <a:pPr algn="l"/>
            <a:r>
              <a:rPr lang="de-DE" sz="1600" b="1" dirty="0"/>
              <a:t>a </a:t>
            </a:r>
            <a:r>
              <a:rPr lang="de-DE" sz="1600" b="1" dirty="0" err="1"/>
              <a:t>homogeneous</a:t>
            </a:r>
            <a:r>
              <a:rPr lang="de-DE" sz="1600" b="1" dirty="0"/>
              <a:t> </a:t>
            </a:r>
            <a:r>
              <a:rPr lang="de-DE" sz="1600" b="1" dirty="0" err="1"/>
              <a:t>curl</a:t>
            </a:r>
            <a:r>
              <a:rPr lang="de-DE" sz="1600" b="1" dirty="0"/>
              <a:t> </a:t>
            </a:r>
            <a:r>
              <a:rPr lang="de-DE" sz="1600" b="1" dirty="0" err="1"/>
              <a:t>involution</a:t>
            </a:r>
            <a:r>
              <a:rPr lang="de-DE" sz="1600" b="1" dirty="0"/>
              <a:t> </a:t>
            </a:r>
            <a:r>
              <a:rPr lang="de-DE" sz="1600" b="1" dirty="0" err="1"/>
              <a:t>for</a:t>
            </a:r>
            <a:r>
              <a:rPr lang="de-DE" sz="1600" b="1" dirty="0"/>
              <a:t> </a:t>
            </a:r>
            <a:r>
              <a:rPr lang="de-DE" sz="1600" b="1" dirty="0" err="1"/>
              <a:t>the</a:t>
            </a:r>
            <a:r>
              <a:rPr lang="de-DE" sz="1600" b="1" dirty="0"/>
              <a:t> </a:t>
            </a:r>
            <a:r>
              <a:rPr lang="de-DE" sz="1600" b="1" dirty="0" err="1"/>
              <a:t>field</a:t>
            </a:r>
            <a:r>
              <a:rPr lang="de-DE" sz="1600" b="1" dirty="0"/>
              <a:t> </a:t>
            </a:r>
            <a:r>
              <a:rPr lang="de-DE" sz="1600" b="1" i="1" dirty="0"/>
              <a:t>b</a:t>
            </a:r>
            <a:r>
              <a:rPr lang="de-DE" sz="1600" b="1" dirty="0"/>
              <a:t>. </a:t>
            </a:r>
          </a:p>
          <a:p>
            <a:pPr algn="l"/>
            <a:r>
              <a:rPr lang="de-DE" sz="1600" b="1" dirty="0"/>
              <a:t>The </a:t>
            </a:r>
            <a:r>
              <a:rPr lang="de-DE" sz="1600" b="1" dirty="0">
                <a:solidFill>
                  <a:srgbClr val="FF0000"/>
                </a:solidFill>
              </a:rPr>
              <a:t>original</a:t>
            </a:r>
            <a:r>
              <a:rPr lang="de-DE" sz="1600" b="1" dirty="0"/>
              <a:t> model is only </a:t>
            </a:r>
            <a:r>
              <a:rPr lang="de-DE" sz="1600" b="1" dirty="0">
                <a:solidFill>
                  <a:srgbClr val="FF0000"/>
                </a:solidFill>
              </a:rPr>
              <a:t>weakly hyperbolic </a:t>
            </a:r>
            <a:r>
              <a:rPr lang="de-DE" sz="1600" b="1" dirty="0"/>
              <a:t>(one eigenvector is missing) and thus </a:t>
            </a:r>
            <a:br>
              <a:rPr lang="de-DE" sz="1600" b="1" dirty="0"/>
            </a:br>
            <a:r>
              <a:rPr lang="de-DE" sz="1600" b="1" i="1" dirty="0"/>
              <a:t>not directly suitable </a:t>
            </a:r>
            <a:r>
              <a:rPr lang="de-DE" sz="1600" b="1" dirty="0"/>
              <a:t>for numerical discretization (</a:t>
            </a:r>
            <a:r>
              <a:rPr lang="de-DE" sz="1600" b="1" dirty="0" err="1"/>
              <a:t>blowup</a:t>
            </a:r>
            <a:r>
              <a:rPr lang="de-DE" sz="1600" b="1" dirty="0"/>
              <a:t>).</a:t>
            </a:r>
          </a:p>
          <a:p>
            <a:pPr algn="l"/>
            <a:r>
              <a:rPr lang="de-DE" sz="1600" b="1" dirty="0" err="1"/>
              <a:t>However</a:t>
            </a:r>
            <a:r>
              <a:rPr lang="de-DE" sz="1600" b="1" dirty="0"/>
              <a:t>, </a:t>
            </a:r>
            <a:r>
              <a:rPr lang="de-DE" sz="1600" b="1" dirty="0" err="1"/>
              <a:t>it</a:t>
            </a:r>
            <a:r>
              <a:rPr lang="de-DE" sz="1600" b="1" dirty="0"/>
              <a:t> </a:t>
            </a:r>
            <a:r>
              <a:rPr lang="de-DE" sz="1600" b="1" dirty="0" err="1"/>
              <a:t>can</a:t>
            </a:r>
            <a:r>
              <a:rPr lang="de-DE" sz="1600" b="1" dirty="0"/>
              <a:t> </a:t>
            </a:r>
            <a:r>
              <a:rPr lang="de-DE" sz="1600" b="1" dirty="0" err="1"/>
              <a:t>be</a:t>
            </a:r>
            <a:r>
              <a:rPr lang="de-DE" sz="1600" b="1" dirty="0"/>
              <a:t> </a:t>
            </a:r>
            <a:r>
              <a:rPr lang="de-DE" sz="1600" b="1" i="1" dirty="0" err="1"/>
              <a:t>symmetrized</a:t>
            </a:r>
            <a:r>
              <a:rPr lang="de-DE" sz="1600" b="1" i="1" dirty="0"/>
              <a:t> </a:t>
            </a:r>
            <a:r>
              <a:rPr lang="de-DE" sz="1600" b="1" dirty="0"/>
              <a:t>and </a:t>
            </a:r>
            <a:r>
              <a:rPr lang="de-DE" sz="1600" b="1" dirty="0" err="1"/>
              <a:t>put</a:t>
            </a:r>
            <a:r>
              <a:rPr lang="de-DE" sz="1600" b="1" dirty="0"/>
              <a:t> </a:t>
            </a:r>
            <a:r>
              <a:rPr lang="de-DE" sz="1600" b="1" dirty="0" err="1"/>
              <a:t>into</a:t>
            </a:r>
            <a:r>
              <a:rPr lang="de-DE" sz="1600" b="1" dirty="0"/>
              <a:t> </a:t>
            </a:r>
            <a:r>
              <a:rPr lang="de-DE" sz="1600" b="1" dirty="0" err="1"/>
              <a:t>the</a:t>
            </a:r>
            <a:r>
              <a:rPr lang="de-DE" sz="1600" b="1" dirty="0"/>
              <a:t> </a:t>
            </a:r>
            <a:r>
              <a:rPr lang="de-DE" sz="1600" b="1" dirty="0">
                <a:solidFill>
                  <a:srgbClr val="FF0000"/>
                </a:solidFill>
              </a:rPr>
              <a:t>Godunov form</a:t>
            </a:r>
            <a:r>
              <a:rPr lang="de-DE" sz="1600" b="1" dirty="0"/>
              <a:t>. </a:t>
            </a:r>
          </a:p>
          <a:p>
            <a:pPr algn="l"/>
            <a:endParaRPr lang="de-DE" sz="1600" b="1" dirty="0"/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EC8B154C-4538-4EC4-BED8-19C9D39C22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803584" y="3656107"/>
            <a:ext cx="2884117" cy="7960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6468556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Box 4"/>
          <p:cNvSpPr txBox="1">
            <a:spLocks noChangeArrowheads="1"/>
          </p:cNvSpPr>
          <p:nvPr/>
        </p:nvSpPr>
        <p:spPr bwMode="auto">
          <a:xfrm>
            <a:off x="0" y="832756"/>
            <a:ext cx="9144000" cy="46166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tabLst>
                <a:tab pos="95250" algn="l"/>
              </a:tabLst>
            </a:pPr>
            <a:r>
              <a:rPr lang="de-DE" sz="2400" b="1" dirty="0">
                <a:solidFill>
                  <a:schemeClr val="accent2"/>
                </a:solidFill>
              </a:rPr>
              <a:t>A </a:t>
            </a:r>
            <a:r>
              <a:rPr lang="de-DE" sz="2400" b="1" dirty="0" err="1">
                <a:solidFill>
                  <a:schemeClr val="accent2"/>
                </a:solidFill>
              </a:rPr>
              <a:t>first</a:t>
            </a:r>
            <a:r>
              <a:rPr lang="de-DE" sz="2400" b="1" dirty="0">
                <a:solidFill>
                  <a:schemeClr val="accent2"/>
                </a:solidFill>
              </a:rPr>
              <a:t> </a:t>
            </a:r>
            <a:r>
              <a:rPr lang="de-DE" sz="2400" b="1" dirty="0" err="1">
                <a:solidFill>
                  <a:schemeClr val="accent2"/>
                </a:solidFill>
              </a:rPr>
              <a:t>model</a:t>
            </a:r>
            <a:r>
              <a:rPr lang="de-DE" sz="2400" b="1" dirty="0">
                <a:solidFill>
                  <a:schemeClr val="accent2"/>
                </a:solidFill>
              </a:rPr>
              <a:t> </a:t>
            </a:r>
            <a:r>
              <a:rPr lang="de-DE" sz="2400" b="1" dirty="0" err="1">
                <a:solidFill>
                  <a:schemeClr val="accent2"/>
                </a:solidFill>
              </a:rPr>
              <a:t>from</a:t>
            </a:r>
            <a:r>
              <a:rPr lang="de-DE" sz="2400" b="1" dirty="0">
                <a:solidFill>
                  <a:schemeClr val="accent2"/>
                </a:solidFill>
              </a:rPr>
              <a:t> </a:t>
            </a:r>
            <a:r>
              <a:rPr lang="de-DE" sz="2400" b="1" dirty="0" err="1">
                <a:solidFill>
                  <a:schemeClr val="accent2"/>
                </a:solidFill>
              </a:rPr>
              <a:t>Newtonian</a:t>
            </a:r>
            <a:r>
              <a:rPr lang="de-DE" sz="2400" b="1" dirty="0">
                <a:solidFill>
                  <a:schemeClr val="accent2"/>
                </a:solidFill>
              </a:rPr>
              <a:t> </a:t>
            </a:r>
            <a:r>
              <a:rPr lang="de-DE" sz="2400" b="1" dirty="0" err="1">
                <a:solidFill>
                  <a:schemeClr val="accent2"/>
                </a:solidFill>
              </a:rPr>
              <a:t>continuum</a:t>
            </a:r>
            <a:r>
              <a:rPr lang="de-DE" sz="2400" b="1" dirty="0">
                <a:solidFill>
                  <a:schemeClr val="accent2"/>
                </a:solidFill>
              </a:rPr>
              <a:t> </a:t>
            </a:r>
            <a:r>
              <a:rPr lang="de-DE" sz="2400" b="1" dirty="0" err="1">
                <a:solidFill>
                  <a:schemeClr val="accent2"/>
                </a:solidFill>
              </a:rPr>
              <a:t>mechanics</a:t>
            </a:r>
            <a:endParaRPr lang="de-DE" sz="2400" b="1" dirty="0">
              <a:solidFill>
                <a:schemeClr val="accent2"/>
              </a:solidFill>
            </a:endParaRP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B8893F21-8884-4F8E-B3C5-04C1FB1B62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00125" y="2797615"/>
            <a:ext cx="7143750" cy="348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">
            <a:extLst>
              <a:ext uri="{FF2B5EF4-FFF2-40B4-BE49-F238E27FC236}">
                <a16:creationId xmlns:a16="http://schemas.microsoft.com/office/drawing/2014/main" id="{937BF791-149D-46E5-947A-3C9F1FB7C8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 b="19097"/>
          <a:stretch>
            <a:fillRect/>
          </a:stretch>
        </p:blipFill>
        <p:spPr bwMode="auto">
          <a:xfrm>
            <a:off x="5995416" y="5285232"/>
            <a:ext cx="1146328" cy="4663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04571E6-21E5-4063-BA5B-AF047BC4E0B4}"/>
              </a:ext>
            </a:extLst>
          </p:cNvPr>
          <p:cNvSpPr txBox="1"/>
          <p:nvPr/>
        </p:nvSpPr>
        <p:spPr>
          <a:xfrm>
            <a:off x="173274" y="1345211"/>
            <a:ext cx="8345554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de-DE" sz="1600" b="1" dirty="0"/>
              <a:t>The hyperbolic model for surface tension [Gavrilyuk et al. JCP, 2017] </a:t>
            </a:r>
            <a:r>
              <a:rPr lang="de-DE" sz="1600" b="1" dirty="0" err="1"/>
              <a:t>contains</a:t>
            </a:r>
            <a:r>
              <a:rPr lang="de-DE" sz="1600" b="1" dirty="0"/>
              <a:t> </a:t>
            </a:r>
          </a:p>
          <a:p>
            <a:pPr algn="l"/>
            <a:r>
              <a:rPr lang="de-DE" sz="1600" b="1" dirty="0"/>
              <a:t>a </a:t>
            </a:r>
            <a:r>
              <a:rPr lang="de-DE" sz="1600" b="1" dirty="0" err="1"/>
              <a:t>homogeneous</a:t>
            </a:r>
            <a:r>
              <a:rPr lang="de-DE" sz="1600" b="1" dirty="0"/>
              <a:t> </a:t>
            </a:r>
            <a:r>
              <a:rPr lang="de-DE" sz="1600" b="1" dirty="0" err="1"/>
              <a:t>curl</a:t>
            </a:r>
            <a:r>
              <a:rPr lang="de-DE" sz="1600" b="1" dirty="0"/>
              <a:t> </a:t>
            </a:r>
            <a:r>
              <a:rPr lang="de-DE" sz="1600" b="1" dirty="0" err="1"/>
              <a:t>involution</a:t>
            </a:r>
            <a:r>
              <a:rPr lang="de-DE" sz="1600" b="1" dirty="0"/>
              <a:t> </a:t>
            </a:r>
            <a:r>
              <a:rPr lang="de-DE" sz="1600" b="1" dirty="0" err="1"/>
              <a:t>for</a:t>
            </a:r>
            <a:r>
              <a:rPr lang="de-DE" sz="1600" b="1" dirty="0"/>
              <a:t> </a:t>
            </a:r>
            <a:r>
              <a:rPr lang="de-DE" sz="1600" b="1" dirty="0" err="1"/>
              <a:t>the</a:t>
            </a:r>
            <a:r>
              <a:rPr lang="de-DE" sz="1600" b="1" dirty="0"/>
              <a:t> </a:t>
            </a:r>
            <a:r>
              <a:rPr lang="de-DE" sz="1600" b="1" dirty="0" err="1"/>
              <a:t>field</a:t>
            </a:r>
            <a:r>
              <a:rPr lang="de-DE" sz="1600" b="1" dirty="0"/>
              <a:t> </a:t>
            </a:r>
            <a:r>
              <a:rPr lang="de-DE" sz="1600" b="1" i="1" dirty="0"/>
              <a:t>b</a:t>
            </a:r>
            <a:r>
              <a:rPr lang="de-DE" sz="1600" b="1" dirty="0"/>
              <a:t>. </a:t>
            </a:r>
          </a:p>
          <a:p>
            <a:pPr algn="l"/>
            <a:r>
              <a:rPr lang="de-DE" sz="1600" b="1" dirty="0"/>
              <a:t>The </a:t>
            </a:r>
            <a:r>
              <a:rPr lang="de-DE" sz="1600" b="1" dirty="0">
                <a:solidFill>
                  <a:srgbClr val="FF0000"/>
                </a:solidFill>
              </a:rPr>
              <a:t>original</a:t>
            </a:r>
            <a:r>
              <a:rPr lang="de-DE" sz="1600" b="1" dirty="0"/>
              <a:t> model is only </a:t>
            </a:r>
            <a:r>
              <a:rPr lang="de-DE" sz="1600" b="1" dirty="0">
                <a:solidFill>
                  <a:srgbClr val="FF0000"/>
                </a:solidFill>
              </a:rPr>
              <a:t>weakly hyperbolic </a:t>
            </a:r>
            <a:r>
              <a:rPr lang="de-DE" sz="1600" b="1" dirty="0"/>
              <a:t>(one eigenvector is missing) and thus </a:t>
            </a:r>
            <a:br>
              <a:rPr lang="de-DE" sz="1600" b="1" dirty="0"/>
            </a:br>
            <a:r>
              <a:rPr lang="de-DE" sz="1600" b="1" i="1" dirty="0"/>
              <a:t>not directly suitable </a:t>
            </a:r>
            <a:r>
              <a:rPr lang="de-DE" sz="1600" b="1" dirty="0"/>
              <a:t>for numerical discretization (</a:t>
            </a:r>
            <a:r>
              <a:rPr lang="de-DE" sz="1600" b="1" dirty="0" err="1"/>
              <a:t>blowup</a:t>
            </a:r>
            <a:r>
              <a:rPr lang="de-DE" sz="1600" b="1" dirty="0"/>
              <a:t>).</a:t>
            </a:r>
          </a:p>
          <a:p>
            <a:pPr algn="l"/>
            <a:r>
              <a:rPr lang="de-DE" sz="1600" b="1" dirty="0" err="1"/>
              <a:t>However</a:t>
            </a:r>
            <a:r>
              <a:rPr lang="de-DE" sz="1600" b="1" dirty="0"/>
              <a:t>, </a:t>
            </a:r>
            <a:r>
              <a:rPr lang="de-DE" sz="1600" b="1" dirty="0" err="1"/>
              <a:t>it</a:t>
            </a:r>
            <a:r>
              <a:rPr lang="de-DE" sz="1600" b="1" dirty="0"/>
              <a:t> </a:t>
            </a:r>
            <a:r>
              <a:rPr lang="de-DE" sz="1600" b="1" dirty="0" err="1"/>
              <a:t>can</a:t>
            </a:r>
            <a:r>
              <a:rPr lang="de-DE" sz="1600" b="1" dirty="0"/>
              <a:t> </a:t>
            </a:r>
            <a:r>
              <a:rPr lang="de-DE" sz="1600" b="1" dirty="0" err="1"/>
              <a:t>be</a:t>
            </a:r>
            <a:r>
              <a:rPr lang="de-DE" sz="1600" b="1" dirty="0"/>
              <a:t> </a:t>
            </a:r>
            <a:r>
              <a:rPr lang="de-DE" sz="1600" b="1" i="1" dirty="0" err="1"/>
              <a:t>symmetrized</a:t>
            </a:r>
            <a:r>
              <a:rPr lang="de-DE" sz="1600" b="1" i="1" dirty="0"/>
              <a:t> </a:t>
            </a:r>
            <a:r>
              <a:rPr lang="de-DE" sz="1600" b="1" dirty="0"/>
              <a:t>and </a:t>
            </a:r>
            <a:r>
              <a:rPr lang="de-DE" sz="1600" b="1" dirty="0" err="1"/>
              <a:t>put</a:t>
            </a:r>
            <a:r>
              <a:rPr lang="de-DE" sz="1600" b="1" dirty="0"/>
              <a:t> </a:t>
            </a:r>
            <a:r>
              <a:rPr lang="de-DE" sz="1600" b="1" dirty="0" err="1"/>
              <a:t>into</a:t>
            </a:r>
            <a:r>
              <a:rPr lang="de-DE" sz="1600" b="1" dirty="0"/>
              <a:t> </a:t>
            </a:r>
            <a:r>
              <a:rPr lang="de-DE" sz="1600" b="1" dirty="0" err="1"/>
              <a:t>the</a:t>
            </a:r>
            <a:r>
              <a:rPr lang="de-DE" sz="1600" b="1" dirty="0"/>
              <a:t> </a:t>
            </a:r>
            <a:r>
              <a:rPr lang="de-DE" sz="1600" b="1" dirty="0">
                <a:solidFill>
                  <a:srgbClr val="FF0000"/>
                </a:solidFill>
              </a:rPr>
              <a:t>Godunov form</a:t>
            </a:r>
            <a:r>
              <a:rPr lang="de-DE" sz="1600" b="1" dirty="0"/>
              <a:t>. </a:t>
            </a:r>
          </a:p>
          <a:p>
            <a:pPr algn="l"/>
            <a:endParaRPr lang="de-DE" sz="1600" b="1" dirty="0"/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EC8B154C-4538-4EC4-BED8-19C9D39C22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803584" y="3656107"/>
            <a:ext cx="2884117" cy="7960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3752943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Box 4"/>
          <p:cNvSpPr txBox="1">
            <a:spLocks noChangeArrowheads="1"/>
          </p:cNvSpPr>
          <p:nvPr/>
        </p:nvSpPr>
        <p:spPr bwMode="auto">
          <a:xfrm>
            <a:off x="0" y="832756"/>
            <a:ext cx="9144000" cy="46166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tabLst>
                <a:tab pos="95250" algn="l"/>
              </a:tabLst>
            </a:pPr>
            <a:r>
              <a:rPr lang="de-DE" sz="2400" b="1" dirty="0">
                <a:solidFill>
                  <a:schemeClr val="accent2"/>
                </a:solidFill>
              </a:rPr>
              <a:t>A </a:t>
            </a:r>
            <a:r>
              <a:rPr lang="de-DE" sz="2400" b="1" dirty="0" err="1">
                <a:solidFill>
                  <a:schemeClr val="accent2"/>
                </a:solidFill>
              </a:rPr>
              <a:t>first</a:t>
            </a:r>
            <a:r>
              <a:rPr lang="de-DE" sz="2400" b="1" dirty="0">
                <a:solidFill>
                  <a:schemeClr val="accent2"/>
                </a:solidFill>
              </a:rPr>
              <a:t> </a:t>
            </a:r>
            <a:r>
              <a:rPr lang="de-DE" sz="2400" b="1" dirty="0" err="1">
                <a:solidFill>
                  <a:schemeClr val="accent2"/>
                </a:solidFill>
              </a:rPr>
              <a:t>model</a:t>
            </a:r>
            <a:r>
              <a:rPr lang="de-DE" sz="2400" b="1" dirty="0">
                <a:solidFill>
                  <a:schemeClr val="accent2"/>
                </a:solidFill>
              </a:rPr>
              <a:t> </a:t>
            </a:r>
            <a:r>
              <a:rPr lang="de-DE" sz="2400" b="1" dirty="0" err="1">
                <a:solidFill>
                  <a:schemeClr val="accent2"/>
                </a:solidFill>
              </a:rPr>
              <a:t>from</a:t>
            </a:r>
            <a:r>
              <a:rPr lang="de-DE" sz="2400" b="1" dirty="0">
                <a:solidFill>
                  <a:schemeClr val="accent2"/>
                </a:solidFill>
              </a:rPr>
              <a:t> </a:t>
            </a:r>
            <a:r>
              <a:rPr lang="de-DE" sz="2400" b="1" dirty="0" err="1">
                <a:solidFill>
                  <a:schemeClr val="accent2"/>
                </a:solidFill>
              </a:rPr>
              <a:t>Newtonian</a:t>
            </a:r>
            <a:r>
              <a:rPr lang="de-DE" sz="2400" b="1" dirty="0">
                <a:solidFill>
                  <a:schemeClr val="accent2"/>
                </a:solidFill>
              </a:rPr>
              <a:t> </a:t>
            </a:r>
            <a:r>
              <a:rPr lang="de-DE" sz="2400" b="1" dirty="0" err="1">
                <a:solidFill>
                  <a:schemeClr val="accent2"/>
                </a:solidFill>
              </a:rPr>
              <a:t>continuum</a:t>
            </a:r>
            <a:r>
              <a:rPr lang="de-DE" sz="2400" b="1" dirty="0">
                <a:solidFill>
                  <a:schemeClr val="accent2"/>
                </a:solidFill>
              </a:rPr>
              <a:t> </a:t>
            </a:r>
            <a:r>
              <a:rPr lang="de-DE" sz="2400" b="1" dirty="0" err="1">
                <a:solidFill>
                  <a:schemeClr val="accent2"/>
                </a:solidFill>
              </a:rPr>
              <a:t>mechanics</a:t>
            </a:r>
            <a:endParaRPr lang="de-DE" sz="2400" b="1" dirty="0">
              <a:solidFill>
                <a:schemeClr val="accent2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3ECE38F-0260-43E8-9D2C-FDED81BCAA4A}"/>
              </a:ext>
            </a:extLst>
          </p:cNvPr>
          <p:cNvSpPr txBox="1"/>
          <p:nvPr/>
        </p:nvSpPr>
        <p:spPr>
          <a:xfrm>
            <a:off x="99918" y="1418977"/>
            <a:ext cx="901084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de-DE" sz="1600" b="1" dirty="0"/>
              <a:t>Use of the </a:t>
            </a:r>
            <a:r>
              <a:rPr lang="de-DE" sz="1600" b="1" i="1" dirty="0"/>
              <a:t>symmetrizing</a:t>
            </a:r>
            <a:r>
              <a:rPr lang="de-DE" sz="1600" b="1" dirty="0"/>
              <a:t> non-conservative hyperbolic </a:t>
            </a:r>
            <a:r>
              <a:rPr lang="de-DE" sz="1600" b="1" dirty="0" err="1"/>
              <a:t>terms</a:t>
            </a:r>
            <a:r>
              <a:rPr lang="de-DE" sz="1600" b="1" dirty="0"/>
              <a:t> (</a:t>
            </a:r>
            <a:r>
              <a:rPr lang="de-DE" sz="1600" b="1" dirty="0" err="1"/>
              <a:t>similar</a:t>
            </a:r>
            <a:r>
              <a:rPr lang="de-DE" sz="1600" b="1" dirty="0"/>
              <a:t> </a:t>
            </a:r>
            <a:r>
              <a:rPr lang="de-DE" sz="1600" b="1" dirty="0" err="1"/>
              <a:t>to</a:t>
            </a:r>
            <a:r>
              <a:rPr lang="de-DE" sz="1600" b="1" dirty="0"/>
              <a:t> </a:t>
            </a:r>
            <a:r>
              <a:rPr lang="de-DE" sz="1600" b="1" dirty="0" err="1"/>
              <a:t>the</a:t>
            </a:r>
            <a:r>
              <a:rPr lang="de-DE" sz="1600" b="1" dirty="0"/>
              <a:t> </a:t>
            </a:r>
            <a:r>
              <a:rPr lang="de-DE" sz="1600" b="1" dirty="0">
                <a:solidFill>
                  <a:srgbClr val="FF0000"/>
                </a:solidFill>
              </a:rPr>
              <a:t>Godunov</a:t>
            </a:r>
            <a:r>
              <a:rPr lang="de-DE" sz="1600" b="1" dirty="0"/>
              <a:t>-Powell </a:t>
            </a:r>
            <a:r>
              <a:rPr lang="de-DE" sz="1600" b="1" dirty="0" err="1"/>
              <a:t>terms</a:t>
            </a:r>
            <a:r>
              <a:rPr lang="de-DE" sz="1600" b="1" dirty="0"/>
              <a:t> in MHD) the system becomes </a:t>
            </a:r>
            <a:r>
              <a:rPr lang="de-DE" sz="1600" b="1" i="1" dirty="0"/>
              <a:t>strongly hyperbolic </a:t>
            </a:r>
            <a:r>
              <a:rPr lang="de-DE" sz="1600" b="1" dirty="0"/>
              <a:t>and suitable for numerical </a:t>
            </a:r>
            <a:r>
              <a:rPr lang="de-DE" sz="1600" b="1" dirty="0" err="1"/>
              <a:t>discretization</a:t>
            </a:r>
            <a:r>
              <a:rPr lang="de-DE" sz="1600" b="1" dirty="0"/>
              <a:t>, but conservation of momentum and energy are </a:t>
            </a:r>
            <a:r>
              <a:rPr lang="de-DE" sz="1600" b="1" u="sng" dirty="0"/>
              <a:t>lost</a:t>
            </a:r>
            <a:r>
              <a:rPr lang="de-DE" sz="1600" b="1" dirty="0"/>
              <a:t>. </a:t>
            </a:r>
          </a:p>
        </p:txBody>
      </p:sp>
      <p:pic>
        <p:nvPicPr>
          <p:cNvPr id="10" name="Picture 3">
            <a:extLst>
              <a:ext uri="{FF2B5EF4-FFF2-40B4-BE49-F238E27FC236}">
                <a16:creationId xmlns:a16="http://schemas.microsoft.com/office/drawing/2014/main" id="{FF5BBC4F-D562-4F30-92B4-2AC48969C2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01893" y="2269666"/>
            <a:ext cx="7406894" cy="39677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2">
            <a:extLst>
              <a:ext uri="{FF2B5EF4-FFF2-40B4-BE49-F238E27FC236}">
                <a16:creationId xmlns:a16="http://schemas.microsoft.com/office/drawing/2014/main" id="{A24698DD-9225-4041-9BF5-99085D1654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 b="19097"/>
          <a:stretch>
            <a:fillRect/>
          </a:stretch>
        </p:blipFill>
        <p:spPr bwMode="auto">
          <a:xfrm>
            <a:off x="5995416" y="5285232"/>
            <a:ext cx="1146328" cy="4663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4441713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Box 4"/>
          <p:cNvSpPr txBox="1">
            <a:spLocks noChangeArrowheads="1"/>
          </p:cNvSpPr>
          <p:nvPr/>
        </p:nvSpPr>
        <p:spPr bwMode="auto">
          <a:xfrm>
            <a:off x="0" y="832756"/>
            <a:ext cx="9144000" cy="46166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tabLst>
                <a:tab pos="95250" algn="l"/>
              </a:tabLst>
            </a:pPr>
            <a:r>
              <a:rPr lang="de-DE" sz="2400" b="1" dirty="0">
                <a:solidFill>
                  <a:schemeClr val="accent2"/>
                </a:solidFill>
              </a:rPr>
              <a:t>A </a:t>
            </a:r>
            <a:r>
              <a:rPr lang="de-DE" sz="2400" b="1" dirty="0" err="1">
                <a:solidFill>
                  <a:schemeClr val="accent2"/>
                </a:solidFill>
              </a:rPr>
              <a:t>first</a:t>
            </a:r>
            <a:r>
              <a:rPr lang="de-DE" sz="2400" b="1" dirty="0">
                <a:solidFill>
                  <a:schemeClr val="accent2"/>
                </a:solidFill>
              </a:rPr>
              <a:t> </a:t>
            </a:r>
            <a:r>
              <a:rPr lang="de-DE" sz="2400" b="1" dirty="0" err="1">
                <a:solidFill>
                  <a:schemeClr val="accent2"/>
                </a:solidFill>
              </a:rPr>
              <a:t>model</a:t>
            </a:r>
            <a:r>
              <a:rPr lang="de-DE" sz="2400" b="1" dirty="0">
                <a:solidFill>
                  <a:schemeClr val="accent2"/>
                </a:solidFill>
              </a:rPr>
              <a:t> </a:t>
            </a:r>
            <a:r>
              <a:rPr lang="de-DE" sz="2400" b="1" dirty="0" err="1">
                <a:solidFill>
                  <a:schemeClr val="accent2"/>
                </a:solidFill>
              </a:rPr>
              <a:t>from</a:t>
            </a:r>
            <a:r>
              <a:rPr lang="de-DE" sz="2400" b="1" dirty="0">
                <a:solidFill>
                  <a:schemeClr val="accent2"/>
                </a:solidFill>
              </a:rPr>
              <a:t> </a:t>
            </a:r>
            <a:r>
              <a:rPr lang="de-DE" sz="2400" b="1" dirty="0" err="1">
                <a:solidFill>
                  <a:schemeClr val="accent2"/>
                </a:solidFill>
              </a:rPr>
              <a:t>Newtonian</a:t>
            </a:r>
            <a:r>
              <a:rPr lang="de-DE" sz="2400" b="1" dirty="0">
                <a:solidFill>
                  <a:schemeClr val="accent2"/>
                </a:solidFill>
              </a:rPr>
              <a:t> </a:t>
            </a:r>
            <a:r>
              <a:rPr lang="de-DE" sz="2400" b="1" dirty="0" err="1">
                <a:solidFill>
                  <a:schemeClr val="accent2"/>
                </a:solidFill>
              </a:rPr>
              <a:t>continuum</a:t>
            </a:r>
            <a:r>
              <a:rPr lang="de-DE" sz="2400" b="1" dirty="0">
                <a:solidFill>
                  <a:schemeClr val="accent2"/>
                </a:solidFill>
              </a:rPr>
              <a:t> </a:t>
            </a:r>
            <a:r>
              <a:rPr lang="de-DE" sz="2400" b="1" dirty="0" err="1">
                <a:solidFill>
                  <a:schemeClr val="accent2"/>
                </a:solidFill>
              </a:rPr>
              <a:t>mechanics</a:t>
            </a:r>
            <a:endParaRPr lang="de-DE" sz="2400" b="1" dirty="0">
              <a:solidFill>
                <a:schemeClr val="accent2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08273F9-49CE-4030-B69B-8C28562D21A1}"/>
              </a:ext>
            </a:extLst>
          </p:cNvPr>
          <p:cNvSpPr txBox="1"/>
          <p:nvPr/>
        </p:nvSpPr>
        <p:spPr>
          <a:xfrm>
            <a:off x="151069" y="1228853"/>
            <a:ext cx="9118202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de-DE" sz="1600" b="1" i="1" dirty="0"/>
              <a:t>Strong hyperbolicity </a:t>
            </a:r>
            <a:r>
              <a:rPr lang="de-DE" sz="1600" b="1" dirty="0"/>
              <a:t>can, alternatively, also be restored via </a:t>
            </a:r>
            <a:r>
              <a:rPr lang="de-DE" sz="1600" b="1" dirty="0" err="1"/>
              <a:t>our</a:t>
            </a:r>
            <a:r>
              <a:rPr lang="de-DE" sz="1600" b="1" dirty="0"/>
              <a:t> novel extension of the GLM </a:t>
            </a:r>
          </a:p>
          <a:p>
            <a:pPr algn="l"/>
            <a:r>
              <a:rPr lang="de-DE" sz="1600" b="1" dirty="0"/>
              <a:t>approach of Munz et al. 2000 and Dedner et al. 2002 for Maxwell and MHD to hyperbolic</a:t>
            </a:r>
          </a:p>
          <a:p>
            <a:pPr algn="l"/>
            <a:r>
              <a:rPr lang="de-DE" sz="1600" b="1" dirty="0"/>
              <a:t>PDE with curl-type involutions. </a:t>
            </a:r>
          </a:p>
          <a:p>
            <a:pPr algn="l"/>
            <a:r>
              <a:rPr lang="de-DE" sz="1600" b="1" dirty="0"/>
              <a:t>Unlike the Godunov-Powell </a:t>
            </a:r>
            <a:r>
              <a:rPr lang="de-DE" sz="1600" b="1" dirty="0" err="1"/>
              <a:t>terms</a:t>
            </a:r>
            <a:r>
              <a:rPr lang="de-DE" sz="1600" b="1" dirty="0"/>
              <a:t>, the GLM method </a:t>
            </a:r>
            <a:r>
              <a:rPr lang="de-DE" sz="1600" b="1" u="sng" dirty="0"/>
              <a:t>conserves</a:t>
            </a:r>
            <a:r>
              <a:rPr lang="de-DE" sz="1600" b="1" dirty="0"/>
              <a:t> mass and momentum!</a:t>
            </a:r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DD9C3E5F-2439-41FF-8287-BAAE871832D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/>
          <a:srcRect b="13009"/>
          <a:stretch/>
        </p:blipFill>
        <p:spPr bwMode="auto">
          <a:xfrm>
            <a:off x="514488" y="2306071"/>
            <a:ext cx="8274050" cy="3502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">
            <a:extLst>
              <a:ext uri="{FF2B5EF4-FFF2-40B4-BE49-F238E27FC236}">
                <a16:creationId xmlns:a16="http://schemas.microsoft.com/office/drawing/2014/main" id="{B4110289-F26D-45F2-981D-B22FCD8A48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 t="19913" b="14918"/>
          <a:stretch>
            <a:fillRect/>
          </a:stretch>
        </p:blipFill>
        <p:spPr bwMode="auto">
          <a:xfrm>
            <a:off x="338328" y="5760719"/>
            <a:ext cx="4261104" cy="778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2">
            <a:extLst>
              <a:ext uri="{FF2B5EF4-FFF2-40B4-BE49-F238E27FC236}">
                <a16:creationId xmlns:a16="http://schemas.microsoft.com/office/drawing/2014/main" id="{E505A79B-743F-4B6B-9A85-A461437603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 b="19097"/>
          <a:stretch>
            <a:fillRect/>
          </a:stretch>
        </p:blipFill>
        <p:spPr bwMode="auto">
          <a:xfrm>
            <a:off x="6692999" y="4832746"/>
            <a:ext cx="1146328" cy="4663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280169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Box 4"/>
          <p:cNvSpPr txBox="1">
            <a:spLocks noChangeArrowheads="1"/>
          </p:cNvSpPr>
          <p:nvPr/>
        </p:nvSpPr>
        <p:spPr bwMode="auto">
          <a:xfrm>
            <a:off x="0" y="832756"/>
            <a:ext cx="9144000" cy="46166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tabLst>
                <a:tab pos="95250" algn="l"/>
              </a:tabLst>
            </a:pPr>
            <a:r>
              <a:rPr lang="de-DE" sz="2400" b="1" dirty="0">
                <a:solidFill>
                  <a:schemeClr val="accent2"/>
                </a:solidFill>
              </a:rPr>
              <a:t>A </a:t>
            </a:r>
            <a:r>
              <a:rPr lang="de-DE" sz="2400" b="1" dirty="0" err="1">
                <a:solidFill>
                  <a:schemeClr val="accent2"/>
                </a:solidFill>
              </a:rPr>
              <a:t>first</a:t>
            </a:r>
            <a:r>
              <a:rPr lang="de-DE" sz="2400" b="1" dirty="0">
                <a:solidFill>
                  <a:schemeClr val="accent2"/>
                </a:solidFill>
              </a:rPr>
              <a:t> </a:t>
            </a:r>
            <a:r>
              <a:rPr lang="de-DE" sz="2400" b="1" dirty="0" err="1">
                <a:solidFill>
                  <a:schemeClr val="accent2"/>
                </a:solidFill>
              </a:rPr>
              <a:t>model</a:t>
            </a:r>
            <a:r>
              <a:rPr lang="de-DE" sz="2400" b="1" dirty="0">
                <a:solidFill>
                  <a:schemeClr val="accent2"/>
                </a:solidFill>
              </a:rPr>
              <a:t> </a:t>
            </a:r>
            <a:r>
              <a:rPr lang="de-DE" sz="2400" b="1" dirty="0" err="1">
                <a:solidFill>
                  <a:schemeClr val="accent2"/>
                </a:solidFill>
              </a:rPr>
              <a:t>from</a:t>
            </a:r>
            <a:r>
              <a:rPr lang="de-DE" sz="2400" b="1" dirty="0">
                <a:solidFill>
                  <a:schemeClr val="accent2"/>
                </a:solidFill>
              </a:rPr>
              <a:t> </a:t>
            </a:r>
            <a:r>
              <a:rPr lang="de-DE" sz="2400" b="1" dirty="0" err="1">
                <a:solidFill>
                  <a:schemeClr val="accent2"/>
                </a:solidFill>
              </a:rPr>
              <a:t>Newtonian</a:t>
            </a:r>
            <a:r>
              <a:rPr lang="de-DE" sz="2400" b="1" dirty="0">
                <a:solidFill>
                  <a:schemeClr val="accent2"/>
                </a:solidFill>
              </a:rPr>
              <a:t> </a:t>
            </a:r>
            <a:r>
              <a:rPr lang="de-DE" sz="2400" b="1" dirty="0" err="1">
                <a:solidFill>
                  <a:schemeClr val="accent2"/>
                </a:solidFill>
              </a:rPr>
              <a:t>continuum</a:t>
            </a:r>
            <a:r>
              <a:rPr lang="de-DE" sz="2400" b="1" dirty="0">
                <a:solidFill>
                  <a:schemeClr val="accent2"/>
                </a:solidFill>
              </a:rPr>
              <a:t> </a:t>
            </a:r>
            <a:r>
              <a:rPr lang="de-DE" sz="2400" b="1" dirty="0" err="1">
                <a:solidFill>
                  <a:schemeClr val="accent2"/>
                </a:solidFill>
              </a:rPr>
              <a:t>mechanics</a:t>
            </a:r>
            <a:endParaRPr lang="de-DE" sz="2400" b="1" dirty="0">
              <a:solidFill>
                <a:schemeClr val="accent2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47F730F-3C84-48CA-B113-293BBF3AE6CF}"/>
              </a:ext>
            </a:extLst>
          </p:cNvPr>
          <p:cNvSpPr txBox="1"/>
          <p:nvPr/>
        </p:nvSpPr>
        <p:spPr>
          <a:xfrm>
            <a:off x="130749" y="1502234"/>
            <a:ext cx="851547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de-DE" sz="1600" b="1" dirty="0"/>
              <a:t>The effectiveness of </a:t>
            </a:r>
            <a:r>
              <a:rPr lang="de-DE" sz="1600" b="1" dirty="0" err="1"/>
              <a:t>the</a:t>
            </a:r>
            <a:r>
              <a:rPr lang="de-DE" sz="1600" b="1" dirty="0"/>
              <a:t> GLM </a:t>
            </a:r>
            <a:r>
              <a:rPr lang="de-DE" sz="1600" b="1" dirty="0" err="1"/>
              <a:t>curl</a:t>
            </a:r>
            <a:r>
              <a:rPr lang="de-DE" sz="1600" b="1" dirty="0"/>
              <a:t> </a:t>
            </a:r>
            <a:r>
              <a:rPr lang="de-DE" sz="1600" b="1" dirty="0" err="1"/>
              <a:t>cleaning</a:t>
            </a:r>
            <a:r>
              <a:rPr lang="de-DE" sz="1600" b="1" dirty="0"/>
              <a:t> </a:t>
            </a:r>
            <a:r>
              <a:rPr lang="de-DE" sz="1600" b="1" dirty="0" err="1"/>
              <a:t>approach</a:t>
            </a:r>
            <a:r>
              <a:rPr lang="de-DE" sz="1600" b="1" dirty="0"/>
              <a:t> </a:t>
            </a:r>
            <a:r>
              <a:rPr lang="de-DE" sz="1600" b="1" dirty="0" err="1"/>
              <a:t>has</a:t>
            </a:r>
            <a:r>
              <a:rPr lang="de-DE" sz="1600" b="1" dirty="0"/>
              <a:t> </a:t>
            </a:r>
            <a:r>
              <a:rPr lang="de-DE" sz="1600" b="1" dirty="0" err="1"/>
              <a:t>been</a:t>
            </a:r>
            <a:r>
              <a:rPr lang="de-DE" sz="1600" b="1" dirty="0"/>
              <a:t> </a:t>
            </a:r>
            <a:r>
              <a:rPr lang="de-DE" sz="1600" b="1" dirty="0" err="1"/>
              <a:t>carefully</a:t>
            </a:r>
            <a:r>
              <a:rPr lang="de-DE" sz="1600" b="1" dirty="0"/>
              <a:t> tested in </a:t>
            </a:r>
            <a:r>
              <a:rPr lang="de-DE" sz="1600" b="1" dirty="0" err="1"/>
              <a:t>the</a:t>
            </a:r>
            <a:r>
              <a:rPr lang="de-DE" sz="1600" b="1" dirty="0"/>
              <a:t> </a:t>
            </a:r>
            <a:br>
              <a:rPr lang="de-DE" sz="1600" b="1" dirty="0"/>
            </a:br>
            <a:r>
              <a:rPr lang="de-DE" sz="1600" b="1" dirty="0" err="1"/>
              <a:t>Newtonian</a:t>
            </a:r>
            <a:r>
              <a:rPr lang="de-DE" sz="1600" b="1" dirty="0"/>
              <a:t> </a:t>
            </a:r>
            <a:r>
              <a:rPr lang="de-DE" sz="1600" b="1" dirty="0" err="1"/>
              <a:t>setting</a:t>
            </a:r>
            <a:r>
              <a:rPr lang="de-DE" sz="1600" b="1" dirty="0"/>
              <a:t> and was also </a:t>
            </a:r>
            <a:r>
              <a:rPr lang="de-DE" sz="1600" b="1" dirty="0" err="1"/>
              <a:t>applied</a:t>
            </a:r>
            <a:r>
              <a:rPr lang="de-DE" sz="1600" b="1" dirty="0"/>
              <a:t> </a:t>
            </a:r>
            <a:r>
              <a:rPr lang="de-DE" sz="1600" b="1" dirty="0" err="1"/>
              <a:t>to</a:t>
            </a:r>
            <a:r>
              <a:rPr lang="de-DE" sz="1600" b="1" dirty="0"/>
              <a:t> </a:t>
            </a:r>
            <a:r>
              <a:rPr lang="de-DE" sz="1600" b="1" dirty="0" err="1"/>
              <a:t>general</a:t>
            </a:r>
            <a:r>
              <a:rPr lang="de-DE" sz="1600" b="1" dirty="0"/>
              <a:t> </a:t>
            </a:r>
            <a:r>
              <a:rPr lang="de-DE" sz="1600" b="1" dirty="0" err="1"/>
              <a:t>relativity</a:t>
            </a:r>
            <a:r>
              <a:rPr lang="de-DE" sz="1600" b="1" dirty="0"/>
              <a:t>: 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B367F73-8C66-4610-8CE9-A4D47043FC7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563" y="2087009"/>
            <a:ext cx="8537418" cy="4268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15282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Box 4"/>
          <p:cNvSpPr txBox="1">
            <a:spLocks noChangeArrowheads="1"/>
          </p:cNvSpPr>
          <p:nvPr/>
        </p:nvSpPr>
        <p:spPr bwMode="auto">
          <a:xfrm>
            <a:off x="0" y="832756"/>
            <a:ext cx="9144000" cy="46166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tabLst>
                <a:tab pos="95250" algn="l"/>
              </a:tabLst>
            </a:pPr>
            <a:r>
              <a:rPr lang="de-DE" sz="2400" b="1" dirty="0">
                <a:solidFill>
                  <a:schemeClr val="accent2"/>
                </a:solidFill>
              </a:rPr>
              <a:t>A </a:t>
            </a:r>
            <a:r>
              <a:rPr lang="de-DE" sz="2400" b="1" dirty="0" err="1">
                <a:solidFill>
                  <a:schemeClr val="accent2"/>
                </a:solidFill>
              </a:rPr>
              <a:t>first</a:t>
            </a:r>
            <a:r>
              <a:rPr lang="de-DE" sz="2400" b="1" dirty="0">
                <a:solidFill>
                  <a:schemeClr val="accent2"/>
                </a:solidFill>
              </a:rPr>
              <a:t> </a:t>
            </a:r>
            <a:r>
              <a:rPr lang="de-DE" sz="2400" b="1" dirty="0" err="1">
                <a:solidFill>
                  <a:schemeClr val="accent2"/>
                </a:solidFill>
              </a:rPr>
              <a:t>model</a:t>
            </a:r>
            <a:r>
              <a:rPr lang="de-DE" sz="2400" b="1" dirty="0">
                <a:solidFill>
                  <a:schemeClr val="accent2"/>
                </a:solidFill>
              </a:rPr>
              <a:t> </a:t>
            </a:r>
            <a:r>
              <a:rPr lang="de-DE" sz="2400" b="1" dirty="0" err="1">
                <a:solidFill>
                  <a:schemeClr val="accent2"/>
                </a:solidFill>
              </a:rPr>
              <a:t>from</a:t>
            </a:r>
            <a:r>
              <a:rPr lang="de-DE" sz="2400" b="1" dirty="0">
                <a:solidFill>
                  <a:schemeClr val="accent2"/>
                </a:solidFill>
              </a:rPr>
              <a:t> </a:t>
            </a:r>
            <a:r>
              <a:rPr lang="de-DE" sz="2400" b="1" dirty="0" err="1">
                <a:solidFill>
                  <a:schemeClr val="accent2"/>
                </a:solidFill>
              </a:rPr>
              <a:t>Newtonian</a:t>
            </a:r>
            <a:r>
              <a:rPr lang="de-DE" sz="2400" b="1" dirty="0">
                <a:solidFill>
                  <a:schemeClr val="accent2"/>
                </a:solidFill>
              </a:rPr>
              <a:t> </a:t>
            </a:r>
            <a:r>
              <a:rPr lang="de-DE" sz="2400" b="1" dirty="0" err="1">
                <a:solidFill>
                  <a:schemeClr val="accent2"/>
                </a:solidFill>
              </a:rPr>
              <a:t>continuum</a:t>
            </a:r>
            <a:r>
              <a:rPr lang="de-DE" sz="2400" b="1" dirty="0">
                <a:solidFill>
                  <a:schemeClr val="accent2"/>
                </a:solidFill>
              </a:rPr>
              <a:t> </a:t>
            </a:r>
            <a:r>
              <a:rPr lang="de-DE" sz="2400" b="1" dirty="0" err="1">
                <a:solidFill>
                  <a:schemeClr val="accent2"/>
                </a:solidFill>
              </a:rPr>
              <a:t>mechanics</a:t>
            </a:r>
            <a:endParaRPr lang="de-DE" sz="2400" b="1" dirty="0">
              <a:solidFill>
                <a:schemeClr val="accent2"/>
              </a:solidFill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10E5CAB-9A4D-4798-9099-A9F6590D6B9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0621" y="2253650"/>
            <a:ext cx="3804269" cy="338072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2BEE630-9931-4987-8EEF-825BC1FCE63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422" y="2253650"/>
            <a:ext cx="3809783" cy="3385627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185DA027-5818-4FBF-8ACD-323406CC80BB}"/>
              </a:ext>
            </a:extLst>
          </p:cNvPr>
          <p:cNvSpPr txBox="1"/>
          <p:nvPr/>
        </p:nvSpPr>
        <p:spPr>
          <a:xfrm>
            <a:off x="451147" y="5749052"/>
            <a:ext cx="40623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de-DE" sz="1600" b="1" dirty="0"/>
              <a:t>non-conservative Godunov-Powell term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8675918-C875-45CB-BFB6-436AD4FEA432}"/>
              </a:ext>
            </a:extLst>
          </p:cNvPr>
          <p:cNvSpPr txBox="1"/>
          <p:nvPr/>
        </p:nvSpPr>
        <p:spPr>
          <a:xfrm>
            <a:off x="5688156" y="5726046"/>
            <a:ext cx="242245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b="1" dirty="0"/>
              <a:t>new GLM curl cleaning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2D6D753-3C86-4084-8E77-8F168FF63948}"/>
              </a:ext>
            </a:extLst>
          </p:cNvPr>
          <p:cNvSpPr txBox="1"/>
          <p:nvPr/>
        </p:nvSpPr>
        <p:spPr>
          <a:xfrm>
            <a:off x="130749" y="1502234"/>
            <a:ext cx="851547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de-DE" sz="1600" b="1" dirty="0"/>
              <a:t>The effectiveness of </a:t>
            </a:r>
            <a:r>
              <a:rPr lang="de-DE" sz="1600" b="1" dirty="0" err="1"/>
              <a:t>the</a:t>
            </a:r>
            <a:r>
              <a:rPr lang="de-DE" sz="1600" b="1" dirty="0"/>
              <a:t> GLM </a:t>
            </a:r>
            <a:r>
              <a:rPr lang="de-DE" sz="1600" b="1" dirty="0" err="1"/>
              <a:t>curl</a:t>
            </a:r>
            <a:r>
              <a:rPr lang="de-DE" sz="1600" b="1" dirty="0"/>
              <a:t> </a:t>
            </a:r>
            <a:r>
              <a:rPr lang="de-DE" sz="1600" b="1" dirty="0" err="1"/>
              <a:t>cleaning</a:t>
            </a:r>
            <a:r>
              <a:rPr lang="de-DE" sz="1600" b="1" dirty="0"/>
              <a:t> </a:t>
            </a:r>
            <a:r>
              <a:rPr lang="de-DE" sz="1600" b="1" dirty="0" err="1"/>
              <a:t>approach</a:t>
            </a:r>
            <a:r>
              <a:rPr lang="de-DE" sz="1600" b="1" dirty="0"/>
              <a:t> </a:t>
            </a:r>
            <a:r>
              <a:rPr lang="de-DE" sz="1600" b="1" dirty="0" err="1"/>
              <a:t>has</a:t>
            </a:r>
            <a:r>
              <a:rPr lang="de-DE" sz="1600" b="1" dirty="0"/>
              <a:t> </a:t>
            </a:r>
            <a:r>
              <a:rPr lang="de-DE" sz="1600" b="1" dirty="0" err="1"/>
              <a:t>been</a:t>
            </a:r>
            <a:r>
              <a:rPr lang="de-DE" sz="1600" b="1" dirty="0"/>
              <a:t> </a:t>
            </a:r>
            <a:r>
              <a:rPr lang="de-DE" sz="1600" b="1" dirty="0" err="1"/>
              <a:t>carefully</a:t>
            </a:r>
            <a:r>
              <a:rPr lang="de-DE" sz="1600" b="1" dirty="0"/>
              <a:t> tested in </a:t>
            </a:r>
            <a:r>
              <a:rPr lang="de-DE" sz="1600" b="1" dirty="0" err="1"/>
              <a:t>the</a:t>
            </a:r>
            <a:r>
              <a:rPr lang="de-DE" sz="1600" b="1" dirty="0"/>
              <a:t> </a:t>
            </a:r>
            <a:br>
              <a:rPr lang="de-DE" sz="1600" b="1" dirty="0"/>
            </a:br>
            <a:r>
              <a:rPr lang="de-DE" sz="1600" b="1" dirty="0" err="1"/>
              <a:t>Newtonian</a:t>
            </a:r>
            <a:r>
              <a:rPr lang="de-DE" sz="1600" b="1" dirty="0"/>
              <a:t> </a:t>
            </a:r>
            <a:r>
              <a:rPr lang="de-DE" sz="1600" b="1" dirty="0" err="1"/>
              <a:t>setting</a:t>
            </a:r>
            <a:r>
              <a:rPr lang="de-DE" sz="1600" b="1" dirty="0"/>
              <a:t> and was also </a:t>
            </a:r>
            <a:r>
              <a:rPr lang="de-DE" sz="1600" b="1" dirty="0" err="1"/>
              <a:t>applied</a:t>
            </a:r>
            <a:r>
              <a:rPr lang="de-DE" sz="1600" b="1" dirty="0"/>
              <a:t> </a:t>
            </a:r>
            <a:r>
              <a:rPr lang="de-DE" sz="1600" b="1" dirty="0" err="1"/>
              <a:t>to</a:t>
            </a:r>
            <a:r>
              <a:rPr lang="de-DE" sz="1600" b="1" dirty="0"/>
              <a:t> </a:t>
            </a:r>
            <a:r>
              <a:rPr lang="de-DE" sz="1600" b="1" dirty="0" err="1"/>
              <a:t>general</a:t>
            </a:r>
            <a:r>
              <a:rPr lang="de-DE" sz="1600" b="1" dirty="0"/>
              <a:t> </a:t>
            </a:r>
            <a:r>
              <a:rPr lang="de-DE" sz="1600" b="1" dirty="0" err="1"/>
              <a:t>relativity</a:t>
            </a:r>
            <a:r>
              <a:rPr lang="de-DE" sz="1600" b="1" dirty="0"/>
              <a:t>: </a:t>
            </a:r>
          </a:p>
        </p:txBody>
      </p:sp>
    </p:spTree>
    <p:extLst>
      <p:ext uri="{BB962C8B-B14F-4D97-AF65-F5344CB8AC3E}">
        <p14:creationId xmlns:p14="http://schemas.microsoft.com/office/powerpoint/2010/main" val="37855584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Box 4"/>
          <p:cNvSpPr txBox="1">
            <a:spLocks noChangeArrowheads="1"/>
          </p:cNvSpPr>
          <p:nvPr/>
        </p:nvSpPr>
        <p:spPr bwMode="auto">
          <a:xfrm>
            <a:off x="0" y="832756"/>
            <a:ext cx="9144000" cy="46166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tabLst>
                <a:tab pos="95250" algn="l"/>
              </a:tabLst>
            </a:pPr>
            <a:r>
              <a:rPr lang="de-DE" sz="2400" b="1" dirty="0" err="1">
                <a:solidFill>
                  <a:schemeClr val="accent2"/>
                </a:solidFill>
              </a:rPr>
              <a:t>Application</a:t>
            </a:r>
            <a:r>
              <a:rPr lang="de-DE" sz="2400" b="1" dirty="0">
                <a:solidFill>
                  <a:schemeClr val="accent2"/>
                </a:solidFill>
              </a:rPr>
              <a:t> </a:t>
            </a:r>
            <a:r>
              <a:rPr lang="de-DE" sz="2400" b="1" dirty="0" err="1">
                <a:solidFill>
                  <a:schemeClr val="accent2"/>
                </a:solidFill>
              </a:rPr>
              <a:t>to</a:t>
            </a:r>
            <a:r>
              <a:rPr lang="de-DE" sz="2400" b="1" dirty="0">
                <a:solidFill>
                  <a:schemeClr val="accent2"/>
                </a:solidFill>
              </a:rPr>
              <a:t> (</a:t>
            </a:r>
            <a:r>
              <a:rPr lang="de-DE" sz="2400" b="1" dirty="0" err="1">
                <a:solidFill>
                  <a:schemeClr val="accent2"/>
                </a:solidFill>
              </a:rPr>
              <a:t>Newtonian</a:t>
            </a:r>
            <a:r>
              <a:rPr lang="de-DE" sz="2400" b="1" dirty="0">
                <a:solidFill>
                  <a:schemeClr val="accent2"/>
                </a:solidFill>
              </a:rPr>
              <a:t>) </a:t>
            </a:r>
            <a:r>
              <a:rPr lang="de-DE" sz="2400" b="1" dirty="0" err="1">
                <a:solidFill>
                  <a:schemeClr val="accent2"/>
                </a:solidFill>
              </a:rPr>
              <a:t>quantum</a:t>
            </a:r>
            <a:r>
              <a:rPr lang="de-DE" sz="2400" b="1" dirty="0">
                <a:solidFill>
                  <a:schemeClr val="accent2"/>
                </a:solidFill>
              </a:rPr>
              <a:t> </a:t>
            </a:r>
            <a:r>
              <a:rPr lang="de-DE" sz="2400" b="1" dirty="0" err="1">
                <a:solidFill>
                  <a:schemeClr val="accent2"/>
                </a:solidFill>
              </a:rPr>
              <a:t>hydrodynamics</a:t>
            </a:r>
            <a:endParaRPr lang="de-DE" sz="2400" b="1" dirty="0">
              <a:solidFill>
                <a:schemeClr val="accent2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2D6D753-3C86-4084-8E77-8F168FF63948}"/>
              </a:ext>
            </a:extLst>
          </p:cNvPr>
          <p:cNvSpPr txBox="1"/>
          <p:nvPr/>
        </p:nvSpPr>
        <p:spPr>
          <a:xfrm>
            <a:off x="130749" y="1502234"/>
            <a:ext cx="869821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de-DE" sz="1600" b="1" dirty="0"/>
              <a:t>A </a:t>
            </a:r>
            <a:r>
              <a:rPr lang="de-DE" sz="1600" b="1" dirty="0" err="1"/>
              <a:t>first</a:t>
            </a:r>
            <a:r>
              <a:rPr lang="de-DE" sz="1600" b="1" dirty="0"/>
              <a:t> </a:t>
            </a:r>
            <a:r>
              <a:rPr lang="de-DE" sz="1600" b="1" dirty="0" err="1"/>
              <a:t>order</a:t>
            </a:r>
            <a:r>
              <a:rPr lang="de-DE" sz="1600" b="1" dirty="0"/>
              <a:t> </a:t>
            </a:r>
            <a:r>
              <a:rPr lang="de-DE" sz="1600" b="1" dirty="0" err="1"/>
              <a:t>hyperbolic</a:t>
            </a:r>
            <a:r>
              <a:rPr lang="de-DE" sz="1600" b="1" dirty="0"/>
              <a:t> </a:t>
            </a:r>
            <a:r>
              <a:rPr lang="de-DE" sz="1600" b="1" dirty="0" err="1"/>
              <a:t>reformulation</a:t>
            </a:r>
            <a:r>
              <a:rPr lang="de-DE" sz="1600" b="1" dirty="0"/>
              <a:t> </a:t>
            </a:r>
            <a:r>
              <a:rPr lang="de-DE" sz="1600" b="1" dirty="0" err="1"/>
              <a:t>of</a:t>
            </a:r>
            <a:r>
              <a:rPr lang="de-DE" sz="1600" b="1" dirty="0"/>
              <a:t> </a:t>
            </a:r>
            <a:r>
              <a:rPr lang="de-DE" sz="1600" b="1" i="1" dirty="0" err="1"/>
              <a:t>quantum</a:t>
            </a:r>
            <a:r>
              <a:rPr lang="de-DE" sz="1600" b="1" i="1" dirty="0"/>
              <a:t> </a:t>
            </a:r>
            <a:r>
              <a:rPr lang="de-DE" sz="1600" b="1" i="1" dirty="0" err="1"/>
              <a:t>hydrodynamics</a:t>
            </a:r>
            <a:r>
              <a:rPr lang="de-DE" sz="1600" b="1" i="1" dirty="0"/>
              <a:t> </a:t>
            </a:r>
            <a:r>
              <a:rPr lang="de-DE" sz="1600" b="1" dirty="0"/>
              <a:t>was </a:t>
            </a:r>
            <a:r>
              <a:rPr lang="de-DE" sz="1600" b="1" dirty="0" err="1"/>
              <a:t>proposed</a:t>
            </a:r>
            <a:r>
              <a:rPr lang="de-DE" sz="1600" b="1" dirty="0"/>
              <a:t> </a:t>
            </a:r>
            <a:r>
              <a:rPr lang="de-DE" sz="1600" b="1" dirty="0" err="1"/>
              <a:t>by</a:t>
            </a:r>
            <a:r>
              <a:rPr lang="de-DE" sz="1600" b="1" dirty="0"/>
              <a:t> </a:t>
            </a:r>
          </a:p>
          <a:p>
            <a:pPr algn="l"/>
            <a:r>
              <a:rPr lang="de-DE" sz="1600" b="1" dirty="0" err="1"/>
              <a:t>Gavriluk</a:t>
            </a:r>
            <a:r>
              <a:rPr lang="de-DE" sz="1600" b="1" dirty="0"/>
              <a:t> and </a:t>
            </a:r>
            <a:r>
              <a:rPr lang="de-DE" sz="1600" b="1" dirty="0" err="1"/>
              <a:t>Dhaouadi</a:t>
            </a:r>
            <a:r>
              <a:rPr lang="de-DE" sz="1600" b="1" dirty="0"/>
              <a:t>. The </a:t>
            </a:r>
            <a:r>
              <a:rPr lang="de-DE" sz="1600" b="1" dirty="0" err="1"/>
              <a:t>system</a:t>
            </a:r>
            <a:r>
              <a:rPr lang="de-DE" sz="1600" b="1" dirty="0"/>
              <a:t> </a:t>
            </a:r>
            <a:r>
              <a:rPr lang="de-DE" sz="1600" b="1" dirty="0" err="1"/>
              <a:t>is</a:t>
            </a:r>
            <a:r>
              <a:rPr lang="de-DE" sz="1600" b="1" dirty="0"/>
              <a:t> </a:t>
            </a:r>
            <a:r>
              <a:rPr lang="de-DE" sz="1600" b="1" u="sng" dirty="0" err="1"/>
              <a:t>weakly</a:t>
            </a:r>
            <a:r>
              <a:rPr lang="de-DE" sz="1600" b="1" u="sng" dirty="0"/>
              <a:t> </a:t>
            </a:r>
            <a:r>
              <a:rPr lang="de-DE" sz="1600" b="1" u="sng" dirty="0" err="1"/>
              <a:t>hyperbolic</a:t>
            </a:r>
            <a:r>
              <a:rPr lang="de-DE" sz="1600" b="1" dirty="0"/>
              <a:t> in multiple </a:t>
            </a:r>
            <a:r>
              <a:rPr lang="de-DE" sz="1600" b="1" dirty="0" err="1"/>
              <a:t>space</a:t>
            </a:r>
            <a:r>
              <a:rPr lang="de-DE" sz="1600" b="1" dirty="0"/>
              <a:t> </a:t>
            </a:r>
            <a:r>
              <a:rPr lang="de-DE" sz="1600" b="1" dirty="0" err="1"/>
              <a:t>dimensions</a:t>
            </a:r>
            <a:r>
              <a:rPr lang="de-DE" sz="1600" b="1" dirty="0"/>
              <a:t>, </a:t>
            </a:r>
            <a:br>
              <a:rPr lang="de-DE" sz="1600" b="1" dirty="0"/>
            </a:br>
            <a:r>
              <a:rPr lang="de-DE" sz="1600" b="1" dirty="0" err="1"/>
              <a:t>is</a:t>
            </a:r>
            <a:r>
              <a:rPr lang="de-DE" sz="1600" b="1" dirty="0"/>
              <a:t> </a:t>
            </a:r>
            <a:r>
              <a:rPr lang="de-DE" sz="1600" b="1" dirty="0" err="1"/>
              <a:t>endowed</a:t>
            </a:r>
            <a:r>
              <a:rPr lang="de-DE" sz="1600" b="1" dirty="0"/>
              <a:t> </a:t>
            </a:r>
            <a:r>
              <a:rPr lang="de-DE" sz="1600" b="1" dirty="0" err="1"/>
              <a:t>with</a:t>
            </a:r>
            <a:r>
              <a:rPr lang="de-DE" sz="1600" b="1" dirty="0"/>
              <a:t> a </a:t>
            </a:r>
            <a:r>
              <a:rPr lang="de-DE" sz="1600" b="1" dirty="0" err="1"/>
              <a:t>homogeneous</a:t>
            </a:r>
            <a:r>
              <a:rPr lang="de-DE" sz="1600" b="1" dirty="0"/>
              <a:t> </a:t>
            </a:r>
            <a:r>
              <a:rPr lang="de-DE" sz="1600" b="1" dirty="0" err="1"/>
              <a:t>curl</a:t>
            </a:r>
            <a:r>
              <a:rPr lang="de-DE" sz="1600" b="1" dirty="0"/>
              <a:t> </a:t>
            </a:r>
            <a:r>
              <a:rPr lang="de-DE" sz="1600" b="1" dirty="0" err="1"/>
              <a:t>involution</a:t>
            </a:r>
            <a:r>
              <a:rPr lang="de-DE" sz="1600" b="1" dirty="0"/>
              <a:t> on </a:t>
            </a:r>
            <a:r>
              <a:rPr lang="de-DE" sz="1600" b="1" dirty="0" err="1"/>
              <a:t>the</a:t>
            </a:r>
            <a:r>
              <a:rPr lang="de-DE" sz="1600" b="1" dirty="0"/>
              <a:t> </a:t>
            </a:r>
            <a:r>
              <a:rPr lang="de-DE" sz="1600" b="1" dirty="0" err="1"/>
              <a:t>field</a:t>
            </a:r>
            <a:r>
              <a:rPr lang="de-DE" sz="1600" b="1" dirty="0"/>
              <a:t> </a:t>
            </a:r>
            <a:r>
              <a:rPr lang="de-DE" sz="1600" b="1" i="1" dirty="0"/>
              <a:t>p</a:t>
            </a:r>
            <a:r>
              <a:rPr lang="de-DE" sz="1600" b="1" dirty="0"/>
              <a:t> and </a:t>
            </a:r>
            <a:r>
              <a:rPr lang="de-DE" sz="1600" b="1" dirty="0" err="1"/>
              <a:t>reads</a:t>
            </a:r>
            <a:r>
              <a:rPr lang="de-DE" sz="1600" b="1" dirty="0"/>
              <a:t>: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FA032C3-E14E-41C7-8F35-52B7A92163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9616" y="2444296"/>
            <a:ext cx="6380480" cy="3998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858108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FA032C3-E14E-41C7-8F35-52B7A92163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1760" y="1924449"/>
            <a:ext cx="6380480" cy="3998387"/>
          </a:xfrm>
          <a:prstGeom prst="rect">
            <a:avLst/>
          </a:prstGeom>
        </p:spPr>
      </p:pic>
      <p:sp>
        <p:nvSpPr>
          <p:cNvPr id="11" name="Text Box 4"/>
          <p:cNvSpPr txBox="1">
            <a:spLocks noChangeArrowheads="1"/>
          </p:cNvSpPr>
          <p:nvPr/>
        </p:nvSpPr>
        <p:spPr bwMode="auto">
          <a:xfrm>
            <a:off x="0" y="832756"/>
            <a:ext cx="9144000" cy="46166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tabLst>
                <a:tab pos="95250" algn="l"/>
              </a:tabLst>
            </a:pPr>
            <a:r>
              <a:rPr lang="de-DE" sz="2400" b="1" dirty="0" err="1">
                <a:solidFill>
                  <a:schemeClr val="accent2"/>
                </a:solidFill>
              </a:rPr>
              <a:t>Application</a:t>
            </a:r>
            <a:r>
              <a:rPr lang="de-DE" sz="2400" b="1" dirty="0">
                <a:solidFill>
                  <a:schemeClr val="accent2"/>
                </a:solidFill>
              </a:rPr>
              <a:t> </a:t>
            </a:r>
            <a:r>
              <a:rPr lang="de-DE" sz="2400" b="1" dirty="0" err="1">
                <a:solidFill>
                  <a:schemeClr val="accent2"/>
                </a:solidFill>
              </a:rPr>
              <a:t>to</a:t>
            </a:r>
            <a:r>
              <a:rPr lang="de-DE" sz="2400" b="1" dirty="0">
                <a:solidFill>
                  <a:schemeClr val="accent2"/>
                </a:solidFill>
              </a:rPr>
              <a:t> (</a:t>
            </a:r>
            <a:r>
              <a:rPr lang="de-DE" sz="2400" b="1" dirty="0" err="1">
                <a:solidFill>
                  <a:schemeClr val="accent2"/>
                </a:solidFill>
              </a:rPr>
              <a:t>Newtonian</a:t>
            </a:r>
            <a:r>
              <a:rPr lang="de-DE" sz="2400" b="1" dirty="0">
                <a:solidFill>
                  <a:schemeClr val="accent2"/>
                </a:solidFill>
              </a:rPr>
              <a:t>) </a:t>
            </a:r>
            <a:r>
              <a:rPr lang="de-DE" sz="2400" b="1" dirty="0" err="1">
                <a:solidFill>
                  <a:schemeClr val="accent2"/>
                </a:solidFill>
              </a:rPr>
              <a:t>quantum</a:t>
            </a:r>
            <a:r>
              <a:rPr lang="de-DE" sz="2400" b="1" dirty="0">
                <a:solidFill>
                  <a:schemeClr val="accent2"/>
                </a:solidFill>
              </a:rPr>
              <a:t> </a:t>
            </a:r>
            <a:r>
              <a:rPr lang="de-DE" sz="2400" b="1" dirty="0" err="1">
                <a:solidFill>
                  <a:schemeClr val="accent2"/>
                </a:solidFill>
              </a:rPr>
              <a:t>hydrodynamics</a:t>
            </a:r>
            <a:endParaRPr lang="de-DE" sz="2400" b="1" dirty="0">
              <a:solidFill>
                <a:schemeClr val="accent2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2D6D753-3C86-4084-8E77-8F168FF63948}"/>
              </a:ext>
            </a:extLst>
          </p:cNvPr>
          <p:cNvSpPr txBox="1"/>
          <p:nvPr/>
        </p:nvSpPr>
        <p:spPr>
          <a:xfrm>
            <a:off x="130749" y="1502234"/>
            <a:ext cx="90132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de-DE" sz="1600" b="1" dirty="0"/>
              <a:t>The </a:t>
            </a:r>
            <a:r>
              <a:rPr lang="de-DE" sz="1600" b="1" dirty="0" err="1"/>
              <a:t>augmented</a:t>
            </a:r>
            <a:r>
              <a:rPr lang="de-DE" sz="1600" b="1" dirty="0"/>
              <a:t> </a:t>
            </a:r>
            <a:r>
              <a:rPr lang="de-DE" sz="1600" b="1" dirty="0" err="1"/>
              <a:t>system</a:t>
            </a:r>
            <a:r>
              <a:rPr lang="de-DE" sz="1600" b="1" dirty="0"/>
              <a:t> </a:t>
            </a:r>
            <a:r>
              <a:rPr lang="de-DE" sz="1600" b="1" dirty="0" err="1"/>
              <a:t>with</a:t>
            </a:r>
            <a:r>
              <a:rPr lang="de-DE" sz="1600" b="1" dirty="0"/>
              <a:t> a </a:t>
            </a:r>
            <a:r>
              <a:rPr lang="de-DE" sz="1600" b="1" dirty="0" err="1"/>
              <a:t>novel</a:t>
            </a:r>
            <a:r>
              <a:rPr lang="de-DE" sz="1600" b="1" dirty="0"/>
              <a:t> </a:t>
            </a:r>
            <a:r>
              <a:rPr lang="de-DE" sz="1600" b="1" u="sng" dirty="0" err="1"/>
              <a:t>thermodynamically</a:t>
            </a:r>
            <a:r>
              <a:rPr lang="de-DE" sz="1600" b="1" u="sng" dirty="0"/>
              <a:t> </a:t>
            </a:r>
            <a:r>
              <a:rPr lang="de-DE" sz="1600" b="1" u="sng" dirty="0" err="1"/>
              <a:t>compatible</a:t>
            </a:r>
            <a:r>
              <a:rPr lang="de-DE" sz="1600" b="1" dirty="0"/>
              <a:t> GLM </a:t>
            </a:r>
            <a:r>
              <a:rPr lang="de-DE" sz="1600" b="1" dirty="0" err="1"/>
              <a:t>curl</a:t>
            </a:r>
            <a:r>
              <a:rPr lang="de-DE" sz="1600" b="1" dirty="0"/>
              <a:t> </a:t>
            </a:r>
            <a:r>
              <a:rPr lang="de-DE" sz="1600" b="1" dirty="0" err="1"/>
              <a:t>cleaning</a:t>
            </a:r>
            <a:r>
              <a:rPr lang="de-DE" sz="1600" b="1" dirty="0"/>
              <a:t> </a:t>
            </a:r>
            <a:r>
              <a:rPr lang="de-DE" sz="1600" b="1" dirty="0" err="1"/>
              <a:t>is</a:t>
            </a:r>
            <a:r>
              <a:rPr lang="de-DE" sz="1600" b="1" dirty="0"/>
              <a:t> </a:t>
            </a:r>
            <a:r>
              <a:rPr lang="de-DE" sz="1600" b="1" u="sng" dirty="0" err="1"/>
              <a:t>strongly</a:t>
            </a:r>
            <a:r>
              <a:rPr lang="de-DE" sz="1600" b="1" u="sng" dirty="0"/>
              <a:t> </a:t>
            </a:r>
            <a:r>
              <a:rPr lang="de-DE" sz="1600" b="1" u="sng" dirty="0" err="1"/>
              <a:t>hyperbolic</a:t>
            </a:r>
            <a:r>
              <a:rPr lang="de-DE" sz="1600" b="1" u="sng" dirty="0"/>
              <a:t> </a:t>
            </a:r>
            <a:r>
              <a:rPr lang="de-DE" sz="1600" b="1" dirty="0"/>
              <a:t>and </a:t>
            </a:r>
            <a:r>
              <a:rPr lang="de-DE" sz="1600" b="1" dirty="0" err="1"/>
              <a:t>reads</a:t>
            </a:r>
            <a:endParaRPr lang="de-DE" sz="1600" b="1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80C9DC7-1139-48B8-95F0-31EB123080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8429" y="2703730"/>
            <a:ext cx="7611171" cy="3866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412754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Box 4"/>
          <p:cNvSpPr txBox="1">
            <a:spLocks noChangeArrowheads="1"/>
          </p:cNvSpPr>
          <p:nvPr/>
        </p:nvSpPr>
        <p:spPr bwMode="auto">
          <a:xfrm>
            <a:off x="0" y="832756"/>
            <a:ext cx="9144000" cy="46166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tabLst>
                <a:tab pos="95250" algn="l"/>
              </a:tabLst>
            </a:pPr>
            <a:r>
              <a:rPr lang="de-DE" sz="2400" b="1" dirty="0" err="1">
                <a:solidFill>
                  <a:schemeClr val="accent2"/>
                </a:solidFill>
              </a:rPr>
              <a:t>Application</a:t>
            </a:r>
            <a:r>
              <a:rPr lang="de-DE" sz="2400" b="1" dirty="0">
                <a:solidFill>
                  <a:schemeClr val="accent2"/>
                </a:solidFill>
              </a:rPr>
              <a:t> </a:t>
            </a:r>
            <a:r>
              <a:rPr lang="de-DE" sz="2400" b="1" dirty="0" err="1">
                <a:solidFill>
                  <a:schemeClr val="accent2"/>
                </a:solidFill>
              </a:rPr>
              <a:t>to</a:t>
            </a:r>
            <a:r>
              <a:rPr lang="de-DE" sz="2400" b="1" dirty="0">
                <a:solidFill>
                  <a:schemeClr val="accent2"/>
                </a:solidFill>
              </a:rPr>
              <a:t> (</a:t>
            </a:r>
            <a:r>
              <a:rPr lang="de-DE" sz="2400" b="1" dirty="0" err="1">
                <a:solidFill>
                  <a:schemeClr val="accent2"/>
                </a:solidFill>
              </a:rPr>
              <a:t>Newtonian</a:t>
            </a:r>
            <a:r>
              <a:rPr lang="de-DE" sz="2400" b="1" dirty="0">
                <a:solidFill>
                  <a:schemeClr val="accent2"/>
                </a:solidFill>
              </a:rPr>
              <a:t>) </a:t>
            </a:r>
            <a:r>
              <a:rPr lang="de-DE" sz="2400" b="1" dirty="0" err="1">
                <a:solidFill>
                  <a:schemeClr val="accent2"/>
                </a:solidFill>
              </a:rPr>
              <a:t>quantum</a:t>
            </a:r>
            <a:r>
              <a:rPr lang="de-DE" sz="2400" b="1" dirty="0">
                <a:solidFill>
                  <a:schemeClr val="accent2"/>
                </a:solidFill>
              </a:rPr>
              <a:t> </a:t>
            </a:r>
            <a:r>
              <a:rPr lang="de-DE" sz="2400" b="1" dirty="0" err="1">
                <a:solidFill>
                  <a:schemeClr val="accent2"/>
                </a:solidFill>
              </a:rPr>
              <a:t>hydrodynamics</a:t>
            </a:r>
            <a:endParaRPr lang="de-DE" sz="2400" b="1" dirty="0">
              <a:solidFill>
                <a:schemeClr val="accent2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2D6D753-3C86-4084-8E77-8F168FF63948}"/>
              </a:ext>
            </a:extLst>
          </p:cNvPr>
          <p:cNvSpPr txBox="1"/>
          <p:nvPr/>
        </p:nvSpPr>
        <p:spPr>
          <a:xfrm>
            <a:off x="130749" y="1502234"/>
            <a:ext cx="901325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de-DE" sz="1600" b="1" dirty="0"/>
              <a:t>Generation </a:t>
            </a:r>
            <a:r>
              <a:rPr lang="de-DE" sz="1600" b="1" dirty="0" err="1"/>
              <a:t>of</a:t>
            </a:r>
            <a:r>
              <a:rPr lang="de-DE" sz="1600" b="1" dirty="0"/>
              <a:t> </a:t>
            </a:r>
            <a:r>
              <a:rPr lang="de-DE" sz="1600" b="1" dirty="0" err="1"/>
              <a:t>dispersive</a:t>
            </a:r>
            <a:r>
              <a:rPr lang="de-DE" sz="1600" b="1" dirty="0"/>
              <a:t> </a:t>
            </a:r>
            <a:r>
              <a:rPr lang="de-DE" sz="1600" b="1" dirty="0" err="1"/>
              <a:t>shocks</a:t>
            </a:r>
            <a:r>
              <a:rPr lang="de-DE" sz="1600" b="1" dirty="0"/>
              <a:t> in 1D and </a:t>
            </a:r>
            <a:r>
              <a:rPr lang="de-DE" sz="1600" b="1" dirty="0" err="1"/>
              <a:t>comparison</a:t>
            </a:r>
            <a:r>
              <a:rPr lang="de-DE" sz="1600" b="1" dirty="0"/>
              <a:t> </a:t>
            </a:r>
            <a:r>
              <a:rPr lang="de-DE" sz="1600" b="1" dirty="0" err="1"/>
              <a:t>with</a:t>
            </a:r>
            <a:r>
              <a:rPr lang="de-DE" sz="1600" b="1" dirty="0"/>
              <a:t> </a:t>
            </a:r>
            <a:r>
              <a:rPr lang="de-DE" sz="1600" b="1" dirty="0" err="1"/>
              <a:t>the</a:t>
            </a:r>
            <a:r>
              <a:rPr lang="de-DE" sz="1600" b="1" dirty="0"/>
              <a:t> </a:t>
            </a:r>
            <a:r>
              <a:rPr lang="de-DE" sz="1600" b="1" dirty="0" err="1"/>
              <a:t>Whitham</a:t>
            </a:r>
            <a:r>
              <a:rPr lang="de-DE" sz="1600" b="1" dirty="0"/>
              <a:t> </a:t>
            </a:r>
            <a:r>
              <a:rPr lang="de-DE" sz="1600" b="1" dirty="0" err="1"/>
              <a:t>envelope</a:t>
            </a:r>
            <a:endParaRPr lang="de-DE" sz="1600" b="1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61A4343-F120-4825-A45A-05CBCDAD69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184756"/>
            <a:ext cx="9144000" cy="4053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318233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Box 4"/>
          <p:cNvSpPr txBox="1">
            <a:spLocks noChangeArrowheads="1"/>
          </p:cNvSpPr>
          <p:nvPr/>
        </p:nvSpPr>
        <p:spPr bwMode="auto">
          <a:xfrm>
            <a:off x="0" y="832756"/>
            <a:ext cx="9144000" cy="46166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tabLst>
                <a:tab pos="95250" algn="l"/>
              </a:tabLst>
            </a:pPr>
            <a:r>
              <a:rPr lang="de-DE" sz="2400" b="1" dirty="0" err="1">
                <a:solidFill>
                  <a:schemeClr val="accent2"/>
                </a:solidFill>
              </a:rPr>
              <a:t>Application</a:t>
            </a:r>
            <a:r>
              <a:rPr lang="de-DE" sz="2400" b="1" dirty="0">
                <a:solidFill>
                  <a:schemeClr val="accent2"/>
                </a:solidFill>
              </a:rPr>
              <a:t> </a:t>
            </a:r>
            <a:r>
              <a:rPr lang="de-DE" sz="2400" b="1" dirty="0" err="1">
                <a:solidFill>
                  <a:schemeClr val="accent2"/>
                </a:solidFill>
              </a:rPr>
              <a:t>to</a:t>
            </a:r>
            <a:r>
              <a:rPr lang="de-DE" sz="2400" b="1" dirty="0">
                <a:solidFill>
                  <a:schemeClr val="accent2"/>
                </a:solidFill>
              </a:rPr>
              <a:t> (</a:t>
            </a:r>
            <a:r>
              <a:rPr lang="de-DE" sz="2400" b="1" dirty="0" err="1">
                <a:solidFill>
                  <a:schemeClr val="accent2"/>
                </a:solidFill>
              </a:rPr>
              <a:t>Newtonian</a:t>
            </a:r>
            <a:r>
              <a:rPr lang="de-DE" sz="2400" b="1" dirty="0">
                <a:solidFill>
                  <a:schemeClr val="accent2"/>
                </a:solidFill>
              </a:rPr>
              <a:t>) </a:t>
            </a:r>
            <a:r>
              <a:rPr lang="de-DE" sz="2400" b="1" dirty="0" err="1">
                <a:solidFill>
                  <a:schemeClr val="accent2"/>
                </a:solidFill>
              </a:rPr>
              <a:t>quantum</a:t>
            </a:r>
            <a:r>
              <a:rPr lang="de-DE" sz="2400" b="1" dirty="0">
                <a:solidFill>
                  <a:schemeClr val="accent2"/>
                </a:solidFill>
              </a:rPr>
              <a:t> </a:t>
            </a:r>
            <a:r>
              <a:rPr lang="de-DE" sz="2400" b="1" dirty="0" err="1">
                <a:solidFill>
                  <a:schemeClr val="accent2"/>
                </a:solidFill>
              </a:rPr>
              <a:t>hydrodynamics</a:t>
            </a:r>
            <a:endParaRPr lang="de-DE" sz="2400" b="1" dirty="0">
              <a:solidFill>
                <a:schemeClr val="accent2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2D6D753-3C86-4084-8E77-8F168FF63948}"/>
              </a:ext>
            </a:extLst>
          </p:cNvPr>
          <p:cNvSpPr txBox="1"/>
          <p:nvPr/>
        </p:nvSpPr>
        <p:spPr>
          <a:xfrm>
            <a:off x="130749" y="1502234"/>
            <a:ext cx="901325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de-DE" sz="1600" b="1" dirty="0"/>
              <a:t>Generation </a:t>
            </a:r>
            <a:r>
              <a:rPr lang="de-DE" sz="1600" b="1" dirty="0" err="1"/>
              <a:t>of</a:t>
            </a:r>
            <a:r>
              <a:rPr lang="de-DE" sz="1600" b="1" dirty="0"/>
              <a:t> </a:t>
            </a:r>
            <a:r>
              <a:rPr lang="de-DE" sz="1600" b="1" dirty="0" err="1"/>
              <a:t>dispersive</a:t>
            </a:r>
            <a:r>
              <a:rPr lang="de-DE" sz="1600" b="1" dirty="0"/>
              <a:t> </a:t>
            </a:r>
            <a:r>
              <a:rPr lang="de-DE" sz="1600" b="1" dirty="0" err="1"/>
              <a:t>shocks</a:t>
            </a:r>
            <a:r>
              <a:rPr lang="de-DE" sz="1600" b="1" dirty="0"/>
              <a:t> in a Bose-Einstein </a:t>
            </a:r>
            <a:r>
              <a:rPr lang="de-DE" sz="1600" b="1" dirty="0" err="1"/>
              <a:t>condensate</a:t>
            </a:r>
            <a:endParaRPr lang="de-DE" sz="1600" b="1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8178461-7441-48F0-A1B8-9C5660FA9F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74" y="1854391"/>
            <a:ext cx="9144000" cy="4559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611409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Box 4"/>
          <p:cNvSpPr txBox="1">
            <a:spLocks noChangeArrowheads="1"/>
          </p:cNvSpPr>
          <p:nvPr/>
        </p:nvSpPr>
        <p:spPr bwMode="auto">
          <a:xfrm>
            <a:off x="0" y="832756"/>
            <a:ext cx="9144000" cy="46166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tabLst>
                <a:tab pos="95250" algn="l"/>
              </a:tabLst>
            </a:pPr>
            <a:r>
              <a:rPr lang="de-DE" sz="2400" b="1" dirty="0" err="1">
                <a:solidFill>
                  <a:schemeClr val="accent2"/>
                </a:solidFill>
              </a:rPr>
              <a:t>Hyperbolic</a:t>
            </a:r>
            <a:r>
              <a:rPr lang="de-DE" sz="2400" b="1" dirty="0">
                <a:solidFill>
                  <a:schemeClr val="accent2"/>
                </a:solidFill>
              </a:rPr>
              <a:t> </a:t>
            </a:r>
            <a:r>
              <a:rPr lang="de-DE" sz="2400" b="1" dirty="0" err="1">
                <a:solidFill>
                  <a:schemeClr val="accent2"/>
                </a:solidFill>
              </a:rPr>
              <a:t>reformulation</a:t>
            </a:r>
            <a:r>
              <a:rPr lang="de-DE" sz="2400" b="1" dirty="0">
                <a:solidFill>
                  <a:schemeClr val="accent2"/>
                </a:solidFill>
              </a:rPr>
              <a:t> </a:t>
            </a:r>
            <a:r>
              <a:rPr lang="de-DE" sz="2400" b="1" dirty="0" err="1">
                <a:solidFill>
                  <a:schemeClr val="accent2"/>
                </a:solidFill>
              </a:rPr>
              <a:t>of</a:t>
            </a:r>
            <a:r>
              <a:rPr lang="de-DE" sz="2400" b="1" dirty="0">
                <a:solidFill>
                  <a:schemeClr val="accent2"/>
                </a:solidFill>
              </a:rPr>
              <a:t> </a:t>
            </a:r>
            <a:r>
              <a:rPr lang="de-DE" sz="2400" b="1" dirty="0" err="1">
                <a:solidFill>
                  <a:schemeClr val="accent2"/>
                </a:solidFill>
              </a:rPr>
              <a:t>the</a:t>
            </a:r>
            <a:r>
              <a:rPr lang="de-DE" sz="2400" b="1" dirty="0">
                <a:solidFill>
                  <a:schemeClr val="accent2"/>
                </a:solidFill>
              </a:rPr>
              <a:t> NSK </a:t>
            </a:r>
            <a:r>
              <a:rPr lang="de-DE" sz="2400" b="1" dirty="0" err="1">
                <a:solidFill>
                  <a:schemeClr val="accent2"/>
                </a:solidFill>
              </a:rPr>
              <a:t>system</a:t>
            </a:r>
            <a:endParaRPr lang="de-DE" sz="2400" b="1" dirty="0">
              <a:solidFill>
                <a:schemeClr val="accent2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2D6D753-3C86-4084-8E77-8F168FF63948}"/>
              </a:ext>
            </a:extLst>
          </p:cNvPr>
          <p:cNvSpPr txBox="1"/>
          <p:nvPr/>
        </p:nvSpPr>
        <p:spPr>
          <a:xfrm>
            <a:off x="130749" y="1502234"/>
            <a:ext cx="901325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de-DE" sz="1600" b="1" dirty="0"/>
              <a:t>First </a:t>
            </a:r>
            <a:r>
              <a:rPr lang="de-DE" sz="1600" b="1" dirty="0" err="1"/>
              <a:t>order</a:t>
            </a:r>
            <a:r>
              <a:rPr lang="de-DE" sz="1600" b="1" dirty="0"/>
              <a:t> </a:t>
            </a:r>
            <a:r>
              <a:rPr lang="de-DE" sz="1600" b="1" dirty="0" err="1"/>
              <a:t>hyperbolic</a:t>
            </a:r>
            <a:r>
              <a:rPr lang="de-DE" sz="1600" b="1" dirty="0"/>
              <a:t> </a:t>
            </a:r>
            <a:r>
              <a:rPr lang="de-DE" sz="1600" b="1" dirty="0" err="1"/>
              <a:t>reformulation</a:t>
            </a:r>
            <a:r>
              <a:rPr lang="de-DE" sz="1600" b="1" dirty="0"/>
              <a:t> </a:t>
            </a:r>
            <a:r>
              <a:rPr lang="de-DE" sz="1600" b="1" dirty="0" err="1"/>
              <a:t>of</a:t>
            </a:r>
            <a:r>
              <a:rPr lang="de-DE" sz="1600" b="1" dirty="0"/>
              <a:t> </a:t>
            </a:r>
            <a:r>
              <a:rPr lang="de-DE" sz="1600" b="1" dirty="0" err="1"/>
              <a:t>the</a:t>
            </a:r>
            <a:r>
              <a:rPr lang="de-DE" sz="1600" b="1" dirty="0"/>
              <a:t> Navier-Stokes-</a:t>
            </a:r>
            <a:r>
              <a:rPr lang="de-DE" sz="1600" b="1" dirty="0" err="1"/>
              <a:t>Korteweg</a:t>
            </a:r>
            <a:r>
              <a:rPr lang="de-DE" sz="1600" b="1" dirty="0"/>
              <a:t> </a:t>
            </a:r>
            <a:r>
              <a:rPr lang="de-DE" sz="1600" b="1" dirty="0" err="1"/>
              <a:t>equations</a:t>
            </a:r>
            <a:r>
              <a:rPr lang="de-DE" sz="1600" b="1" dirty="0"/>
              <a:t>, </a:t>
            </a:r>
            <a:r>
              <a:rPr lang="de-DE" sz="1600" b="1" dirty="0" err="1"/>
              <a:t>based</a:t>
            </a:r>
            <a:r>
              <a:rPr lang="de-DE" sz="1600" b="1" dirty="0"/>
              <a:t> on </a:t>
            </a:r>
            <a:r>
              <a:rPr lang="de-DE" sz="1600" b="1" dirty="0" err="1"/>
              <a:t>the</a:t>
            </a:r>
            <a:r>
              <a:rPr lang="de-DE" sz="1600" b="1" dirty="0"/>
              <a:t> GPR </a:t>
            </a:r>
            <a:r>
              <a:rPr lang="de-DE" sz="1600" b="1" dirty="0" err="1"/>
              <a:t>model</a:t>
            </a:r>
            <a:r>
              <a:rPr lang="de-DE" sz="1600" b="1" dirty="0"/>
              <a:t>, </a:t>
            </a:r>
            <a:r>
              <a:rPr lang="de-DE" sz="1600" b="1" dirty="0" err="1"/>
              <a:t>the</a:t>
            </a:r>
            <a:r>
              <a:rPr lang="de-DE" sz="1600" b="1" dirty="0"/>
              <a:t> </a:t>
            </a:r>
            <a:r>
              <a:rPr lang="de-DE" sz="1600" b="1" dirty="0" err="1"/>
              <a:t>augmented</a:t>
            </a:r>
            <a:r>
              <a:rPr lang="de-DE" sz="1600" b="1" dirty="0"/>
              <a:t> </a:t>
            </a:r>
            <a:r>
              <a:rPr lang="de-DE" sz="1600" b="1" dirty="0" err="1"/>
              <a:t>Lagrangian</a:t>
            </a:r>
            <a:r>
              <a:rPr lang="de-DE" sz="1600" b="1" dirty="0"/>
              <a:t> </a:t>
            </a:r>
            <a:r>
              <a:rPr lang="de-DE" sz="1600" b="1" dirty="0" err="1"/>
              <a:t>approach</a:t>
            </a:r>
            <a:r>
              <a:rPr lang="de-DE" sz="1600" b="1" dirty="0"/>
              <a:t> and GLM </a:t>
            </a:r>
            <a:r>
              <a:rPr lang="de-DE" sz="1600" b="1" dirty="0" err="1"/>
              <a:t>curl</a:t>
            </a:r>
            <a:r>
              <a:rPr lang="de-DE" sz="1600" b="1" dirty="0"/>
              <a:t> </a:t>
            </a:r>
            <a:r>
              <a:rPr lang="de-DE" sz="1600" b="1" dirty="0" err="1"/>
              <a:t>cleaning</a:t>
            </a:r>
            <a:r>
              <a:rPr lang="de-DE" sz="1600" b="1" dirty="0"/>
              <a:t>. As a </a:t>
            </a:r>
            <a:r>
              <a:rPr lang="de-DE" sz="1600" b="1" u="sng" dirty="0" err="1"/>
              <a:t>special</a:t>
            </a:r>
            <a:r>
              <a:rPr lang="de-DE" sz="1600" b="1" u="sng" dirty="0"/>
              <a:t> feature</a:t>
            </a:r>
            <a:r>
              <a:rPr lang="de-DE" sz="1600" b="1" dirty="0"/>
              <a:t>, </a:t>
            </a:r>
            <a:r>
              <a:rPr lang="de-DE" sz="1600" b="1" dirty="0" err="1"/>
              <a:t>it</a:t>
            </a:r>
            <a:r>
              <a:rPr lang="de-DE" sz="1600" b="1" dirty="0"/>
              <a:t> </a:t>
            </a:r>
            <a:r>
              <a:rPr lang="de-DE" sz="1600" b="1" dirty="0" err="1"/>
              <a:t>allows</a:t>
            </a:r>
            <a:r>
              <a:rPr lang="de-DE" sz="1600" b="1" dirty="0"/>
              <a:t> </a:t>
            </a:r>
            <a:r>
              <a:rPr lang="de-DE" sz="1600" b="1" dirty="0" err="1"/>
              <a:t>to</a:t>
            </a:r>
            <a:r>
              <a:rPr lang="de-DE" sz="1600" b="1" dirty="0"/>
              <a:t> </a:t>
            </a:r>
            <a:r>
              <a:rPr lang="de-DE" sz="1600" b="1" dirty="0" err="1"/>
              <a:t>hyperbolize</a:t>
            </a:r>
            <a:r>
              <a:rPr lang="de-DE" sz="1600" b="1" dirty="0"/>
              <a:t> </a:t>
            </a:r>
            <a:r>
              <a:rPr lang="de-DE" sz="1600" b="1" dirty="0" err="1"/>
              <a:t>even</a:t>
            </a:r>
            <a:r>
              <a:rPr lang="de-DE" sz="1600" b="1" dirty="0"/>
              <a:t> </a:t>
            </a:r>
            <a:r>
              <a:rPr lang="de-DE" sz="1600" b="1" u="sng" dirty="0" err="1">
                <a:solidFill>
                  <a:srgbClr val="FF0000"/>
                </a:solidFill>
              </a:rPr>
              <a:t>nonconvex</a:t>
            </a:r>
            <a:r>
              <a:rPr lang="de-DE" sz="1600" b="1" dirty="0"/>
              <a:t> </a:t>
            </a:r>
            <a:r>
              <a:rPr lang="de-DE" sz="1600" b="1" dirty="0" err="1"/>
              <a:t>equations</a:t>
            </a:r>
            <a:r>
              <a:rPr lang="de-DE" sz="1600" b="1" dirty="0"/>
              <a:t> </a:t>
            </a:r>
            <a:r>
              <a:rPr lang="de-DE" sz="1600" b="1" dirty="0" err="1"/>
              <a:t>of</a:t>
            </a:r>
            <a:r>
              <a:rPr lang="de-DE" sz="1600" b="1" dirty="0"/>
              <a:t> </a:t>
            </a:r>
            <a:r>
              <a:rPr lang="de-DE" sz="1600" b="1" dirty="0" err="1"/>
              <a:t>state</a:t>
            </a:r>
            <a:r>
              <a:rPr lang="de-DE" sz="1600" b="1" dirty="0"/>
              <a:t> (all </a:t>
            </a:r>
            <a:r>
              <a:rPr lang="de-DE" sz="1600" b="1" dirty="0" err="1"/>
              <a:t>eigenvalues</a:t>
            </a:r>
            <a:r>
              <a:rPr lang="de-DE" sz="1600" b="1" dirty="0"/>
              <a:t> </a:t>
            </a:r>
            <a:r>
              <a:rPr lang="de-DE" sz="1600" b="1" dirty="0" err="1"/>
              <a:t>are</a:t>
            </a:r>
            <a:r>
              <a:rPr lang="de-DE" sz="1600" b="1" dirty="0"/>
              <a:t> real </a:t>
            </a:r>
            <a:r>
              <a:rPr lang="de-DE" sz="1600" b="1" dirty="0" err="1"/>
              <a:t>for</a:t>
            </a:r>
            <a:r>
              <a:rPr lang="de-DE" sz="1600" b="1" dirty="0"/>
              <a:t> </a:t>
            </a:r>
            <a:r>
              <a:rPr lang="de-DE" sz="1600" b="1" i="1" dirty="0">
                <a:latin typeface="Symbol" panose="05050102010706020507" pitchFamily="18" charset="2"/>
              </a:rPr>
              <a:t>b  </a:t>
            </a:r>
            <a:r>
              <a:rPr lang="de-DE" sz="1600" b="1" dirty="0" err="1"/>
              <a:t>sufficiently</a:t>
            </a:r>
            <a:r>
              <a:rPr lang="de-DE" sz="1600" b="1" dirty="0"/>
              <a:t> </a:t>
            </a:r>
            <a:r>
              <a:rPr lang="de-DE" sz="1600" b="1" dirty="0" err="1"/>
              <a:t>small</a:t>
            </a:r>
            <a:r>
              <a:rPr lang="de-DE" sz="1600" b="1" dirty="0"/>
              <a:t>)!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DB87909-0D7A-4C2D-AA89-8E9F140B31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1963" y="2787265"/>
            <a:ext cx="5560073" cy="3890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072043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Box 4"/>
          <p:cNvSpPr txBox="1">
            <a:spLocks noChangeArrowheads="1"/>
          </p:cNvSpPr>
          <p:nvPr/>
        </p:nvSpPr>
        <p:spPr bwMode="auto">
          <a:xfrm>
            <a:off x="0" y="832756"/>
            <a:ext cx="9144000" cy="46166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tabLst>
                <a:tab pos="95250" algn="l"/>
              </a:tabLst>
            </a:pPr>
            <a:r>
              <a:rPr lang="de-DE" sz="2400" b="1" dirty="0" err="1">
                <a:solidFill>
                  <a:schemeClr val="accent2"/>
                </a:solidFill>
              </a:rPr>
              <a:t>Hyperbolic</a:t>
            </a:r>
            <a:r>
              <a:rPr lang="de-DE" sz="2400" b="1" dirty="0">
                <a:solidFill>
                  <a:schemeClr val="accent2"/>
                </a:solidFill>
              </a:rPr>
              <a:t> </a:t>
            </a:r>
            <a:r>
              <a:rPr lang="de-DE" sz="2400" b="1" dirty="0" err="1">
                <a:solidFill>
                  <a:schemeClr val="accent2"/>
                </a:solidFill>
              </a:rPr>
              <a:t>reformulation</a:t>
            </a:r>
            <a:r>
              <a:rPr lang="de-DE" sz="2400" b="1" dirty="0">
                <a:solidFill>
                  <a:schemeClr val="accent2"/>
                </a:solidFill>
              </a:rPr>
              <a:t> </a:t>
            </a:r>
            <a:r>
              <a:rPr lang="de-DE" sz="2400" b="1" dirty="0" err="1">
                <a:solidFill>
                  <a:schemeClr val="accent2"/>
                </a:solidFill>
              </a:rPr>
              <a:t>of</a:t>
            </a:r>
            <a:r>
              <a:rPr lang="de-DE" sz="2400" b="1" dirty="0">
                <a:solidFill>
                  <a:schemeClr val="accent2"/>
                </a:solidFill>
              </a:rPr>
              <a:t> </a:t>
            </a:r>
            <a:r>
              <a:rPr lang="de-DE" sz="2400" b="1" dirty="0" err="1">
                <a:solidFill>
                  <a:schemeClr val="accent2"/>
                </a:solidFill>
              </a:rPr>
              <a:t>the</a:t>
            </a:r>
            <a:r>
              <a:rPr lang="de-DE" sz="2400" b="1" dirty="0">
                <a:solidFill>
                  <a:schemeClr val="accent2"/>
                </a:solidFill>
              </a:rPr>
              <a:t> NSK </a:t>
            </a:r>
            <a:r>
              <a:rPr lang="de-DE" sz="2400" b="1" dirty="0" err="1">
                <a:solidFill>
                  <a:schemeClr val="accent2"/>
                </a:solidFill>
              </a:rPr>
              <a:t>system</a:t>
            </a:r>
            <a:endParaRPr lang="de-DE" sz="2400" b="1" dirty="0">
              <a:solidFill>
                <a:schemeClr val="accent2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2D6D753-3C86-4084-8E77-8F168FF63948}"/>
              </a:ext>
            </a:extLst>
          </p:cNvPr>
          <p:cNvSpPr txBox="1"/>
          <p:nvPr/>
        </p:nvSpPr>
        <p:spPr>
          <a:xfrm>
            <a:off x="130749" y="1502234"/>
            <a:ext cx="901325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de-DE" sz="1600" b="1" dirty="0" err="1"/>
              <a:t>Travelling</a:t>
            </a:r>
            <a:r>
              <a:rPr lang="de-DE" sz="1600" b="1" dirty="0"/>
              <a:t> </a:t>
            </a:r>
            <a:r>
              <a:rPr lang="de-DE" sz="1600" b="1" dirty="0" err="1"/>
              <a:t>wave</a:t>
            </a:r>
            <a:r>
              <a:rPr lang="de-DE" sz="1600" b="1" dirty="0"/>
              <a:t> </a:t>
            </a:r>
            <a:r>
              <a:rPr lang="de-DE" sz="1600" b="1" dirty="0" err="1"/>
              <a:t>solution</a:t>
            </a:r>
            <a:endParaRPr lang="de-DE" sz="1600" b="1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EB949A5-8442-47DA-A384-588C53C7AA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304581"/>
            <a:ext cx="9144000" cy="3488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841280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Box 4"/>
          <p:cNvSpPr txBox="1">
            <a:spLocks noChangeArrowheads="1"/>
          </p:cNvSpPr>
          <p:nvPr/>
        </p:nvSpPr>
        <p:spPr bwMode="auto">
          <a:xfrm>
            <a:off x="0" y="832756"/>
            <a:ext cx="9144000" cy="46166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tabLst>
                <a:tab pos="95250" algn="l"/>
              </a:tabLst>
            </a:pPr>
            <a:r>
              <a:rPr lang="de-DE" sz="2400" b="1" dirty="0" err="1">
                <a:solidFill>
                  <a:schemeClr val="accent2"/>
                </a:solidFill>
              </a:rPr>
              <a:t>Hyperbolic</a:t>
            </a:r>
            <a:r>
              <a:rPr lang="de-DE" sz="2400" b="1" dirty="0">
                <a:solidFill>
                  <a:schemeClr val="accent2"/>
                </a:solidFill>
              </a:rPr>
              <a:t> </a:t>
            </a:r>
            <a:r>
              <a:rPr lang="de-DE" sz="2400" b="1" dirty="0" err="1">
                <a:solidFill>
                  <a:schemeClr val="accent2"/>
                </a:solidFill>
              </a:rPr>
              <a:t>reformulation</a:t>
            </a:r>
            <a:r>
              <a:rPr lang="de-DE" sz="2400" b="1" dirty="0">
                <a:solidFill>
                  <a:schemeClr val="accent2"/>
                </a:solidFill>
              </a:rPr>
              <a:t> </a:t>
            </a:r>
            <a:r>
              <a:rPr lang="de-DE" sz="2400" b="1" dirty="0" err="1">
                <a:solidFill>
                  <a:schemeClr val="accent2"/>
                </a:solidFill>
              </a:rPr>
              <a:t>of</a:t>
            </a:r>
            <a:r>
              <a:rPr lang="de-DE" sz="2400" b="1" dirty="0">
                <a:solidFill>
                  <a:schemeClr val="accent2"/>
                </a:solidFill>
              </a:rPr>
              <a:t> </a:t>
            </a:r>
            <a:r>
              <a:rPr lang="de-DE" sz="2400" b="1" dirty="0" err="1">
                <a:solidFill>
                  <a:schemeClr val="accent2"/>
                </a:solidFill>
              </a:rPr>
              <a:t>the</a:t>
            </a:r>
            <a:r>
              <a:rPr lang="de-DE" sz="2400" b="1" dirty="0">
                <a:solidFill>
                  <a:schemeClr val="accent2"/>
                </a:solidFill>
              </a:rPr>
              <a:t> NSK </a:t>
            </a:r>
            <a:r>
              <a:rPr lang="de-DE" sz="2400" b="1" dirty="0" err="1">
                <a:solidFill>
                  <a:schemeClr val="accent2"/>
                </a:solidFill>
              </a:rPr>
              <a:t>system</a:t>
            </a:r>
            <a:endParaRPr lang="de-DE" sz="2400" b="1" dirty="0">
              <a:solidFill>
                <a:schemeClr val="accent2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2D6D753-3C86-4084-8E77-8F168FF63948}"/>
              </a:ext>
            </a:extLst>
          </p:cNvPr>
          <p:cNvSpPr txBox="1"/>
          <p:nvPr/>
        </p:nvSpPr>
        <p:spPr>
          <a:xfrm>
            <a:off x="130749" y="1502234"/>
            <a:ext cx="901325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de-DE" sz="1600" b="1" dirty="0"/>
              <a:t>Ostwald </a:t>
            </a:r>
            <a:r>
              <a:rPr lang="de-DE" sz="1600" b="1" dirty="0" err="1"/>
              <a:t>ripening</a:t>
            </a:r>
            <a:r>
              <a:rPr lang="de-DE" sz="1600" b="1" dirty="0"/>
              <a:t> in 1D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7B5E79D-081D-45A2-A5FF-62E5B6470C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6760" y="2048601"/>
            <a:ext cx="7650480" cy="4193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214842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Box 4"/>
          <p:cNvSpPr txBox="1">
            <a:spLocks noChangeArrowheads="1"/>
          </p:cNvSpPr>
          <p:nvPr/>
        </p:nvSpPr>
        <p:spPr bwMode="auto">
          <a:xfrm>
            <a:off x="0" y="832756"/>
            <a:ext cx="9144000" cy="46166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tabLst>
                <a:tab pos="95250" algn="l"/>
              </a:tabLst>
            </a:pPr>
            <a:r>
              <a:rPr lang="de-DE" sz="2400" b="1" dirty="0" err="1">
                <a:solidFill>
                  <a:schemeClr val="accent2"/>
                </a:solidFill>
              </a:rPr>
              <a:t>Hyperbolic</a:t>
            </a:r>
            <a:r>
              <a:rPr lang="de-DE" sz="2400" b="1" dirty="0">
                <a:solidFill>
                  <a:schemeClr val="accent2"/>
                </a:solidFill>
              </a:rPr>
              <a:t> </a:t>
            </a:r>
            <a:r>
              <a:rPr lang="de-DE" sz="2400" b="1" dirty="0" err="1">
                <a:solidFill>
                  <a:schemeClr val="accent2"/>
                </a:solidFill>
              </a:rPr>
              <a:t>reformulation</a:t>
            </a:r>
            <a:r>
              <a:rPr lang="de-DE" sz="2400" b="1" dirty="0">
                <a:solidFill>
                  <a:schemeClr val="accent2"/>
                </a:solidFill>
              </a:rPr>
              <a:t> </a:t>
            </a:r>
            <a:r>
              <a:rPr lang="de-DE" sz="2400" b="1" dirty="0" err="1">
                <a:solidFill>
                  <a:schemeClr val="accent2"/>
                </a:solidFill>
              </a:rPr>
              <a:t>of</a:t>
            </a:r>
            <a:r>
              <a:rPr lang="de-DE" sz="2400" b="1" dirty="0">
                <a:solidFill>
                  <a:schemeClr val="accent2"/>
                </a:solidFill>
              </a:rPr>
              <a:t> </a:t>
            </a:r>
            <a:r>
              <a:rPr lang="de-DE" sz="2400" b="1" dirty="0" err="1">
                <a:solidFill>
                  <a:schemeClr val="accent2"/>
                </a:solidFill>
              </a:rPr>
              <a:t>the</a:t>
            </a:r>
            <a:r>
              <a:rPr lang="de-DE" sz="2400" b="1" dirty="0">
                <a:solidFill>
                  <a:schemeClr val="accent2"/>
                </a:solidFill>
              </a:rPr>
              <a:t> NSK </a:t>
            </a:r>
            <a:r>
              <a:rPr lang="de-DE" sz="2400" b="1" dirty="0" err="1">
                <a:solidFill>
                  <a:schemeClr val="accent2"/>
                </a:solidFill>
              </a:rPr>
              <a:t>system</a:t>
            </a:r>
            <a:endParaRPr lang="de-DE" sz="2400" b="1" dirty="0">
              <a:solidFill>
                <a:schemeClr val="accent2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2D6D753-3C86-4084-8E77-8F168FF63948}"/>
              </a:ext>
            </a:extLst>
          </p:cNvPr>
          <p:cNvSpPr txBox="1"/>
          <p:nvPr/>
        </p:nvSpPr>
        <p:spPr>
          <a:xfrm>
            <a:off x="130749" y="1431114"/>
            <a:ext cx="901325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de-DE" sz="1600" b="1" dirty="0"/>
              <a:t>Ostwald </a:t>
            </a:r>
            <a:r>
              <a:rPr lang="de-DE" sz="1600" b="1" dirty="0" err="1"/>
              <a:t>ripening</a:t>
            </a:r>
            <a:r>
              <a:rPr lang="de-DE" sz="1600" b="1" dirty="0"/>
              <a:t> in 2D (</a:t>
            </a:r>
            <a:r>
              <a:rPr lang="de-DE" sz="1600" b="1" dirty="0" err="1"/>
              <a:t>density</a:t>
            </a:r>
            <a:r>
              <a:rPr lang="de-DE" sz="1600" b="1" dirty="0"/>
              <a:t> </a:t>
            </a:r>
            <a:r>
              <a:rPr lang="de-DE" sz="1600" b="1" dirty="0" err="1"/>
              <a:t>evolution</a:t>
            </a:r>
            <a:r>
              <a:rPr lang="de-DE" sz="1600" b="1" dirty="0"/>
              <a:t>)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954160A-E602-4215-8706-C8B3160013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3760" y="1733664"/>
            <a:ext cx="7864480" cy="4858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995229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3B34E41-7C8E-4D90-8D9B-97B6395162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3600" y="1906361"/>
            <a:ext cx="7597977" cy="473456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5444BEC-986A-42C5-8158-D1B9D8D7C862}"/>
              </a:ext>
            </a:extLst>
          </p:cNvPr>
          <p:cNvSpPr txBox="1"/>
          <p:nvPr/>
        </p:nvSpPr>
        <p:spPr>
          <a:xfrm>
            <a:off x="130749" y="1431114"/>
            <a:ext cx="901325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de-DE" sz="1600" b="1" dirty="0"/>
              <a:t>Ostwald </a:t>
            </a:r>
            <a:r>
              <a:rPr lang="de-DE" sz="1600" b="1" dirty="0" err="1"/>
              <a:t>ripening</a:t>
            </a:r>
            <a:r>
              <a:rPr lang="de-DE" sz="1600" b="1" dirty="0"/>
              <a:t> in 2D (</a:t>
            </a:r>
            <a:r>
              <a:rPr lang="de-DE" sz="1600" b="1" dirty="0" err="1"/>
              <a:t>evolution</a:t>
            </a:r>
            <a:r>
              <a:rPr lang="de-DE" sz="1600" b="1" dirty="0"/>
              <a:t> </a:t>
            </a:r>
            <a:r>
              <a:rPr lang="de-DE" sz="1600" b="1" dirty="0" err="1"/>
              <a:t>of</a:t>
            </a:r>
            <a:r>
              <a:rPr lang="de-DE" sz="1600" b="1" dirty="0"/>
              <a:t> </a:t>
            </a:r>
            <a:r>
              <a:rPr lang="de-DE" sz="1600" b="1" dirty="0" err="1"/>
              <a:t>the</a:t>
            </a:r>
            <a:r>
              <a:rPr lang="de-DE" sz="1600" b="1" dirty="0"/>
              <a:t> </a:t>
            </a:r>
            <a:r>
              <a:rPr lang="de-DE" sz="1600" b="1" dirty="0" err="1"/>
              <a:t>gradient</a:t>
            </a:r>
            <a:r>
              <a:rPr lang="de-DE" sz="1600" b="1" dirty="0"/>
              <a:t> </a:t>
            </a:r>
            <a:r>
              <a:rPr lang="de-DE" sz="1600" b="1" dirty="0" err="1"/>
              <a:t>field</a:t>
            </a:r>
            <a:r>
              <a:rPr lang="de-DE" sz="1600" b="1" dirty="0"/>
              <a:t>)</a:t>
            </a:r>
          </a:p>
        </p:txBody>
      </p:sp>
      <p:sp>
        <p:nvSpPr>
          <p:cNvPr id="4" name="Text Box 4">
            <a:extLst>
              <a:ext uri="{FF2B5EF4-FFF2-40B4-BE49-F238E27FC236}">
                <a16:creationId xmlns:a16="http://schemas.microsoft.com/office/drawing/2014/main" id="{A2BD036D-1F99-4ABE-A015-A48E0F9B2D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832756"/>
            <a:ext cx="9144000" cy="46166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tabLst>
                <a:tab pos="95250" algn="l"/>
              </a:tabLst>
            </a:pPr>
            <a:r>
              <a:rPr lang="de-DE" sz="2400" b="1" dirty="0" err="1">
                <a:solidFill>
                  <a:schemeClr val="accent2"/>
                </a:solidFill>
              </a:rPr>
              <a:t>Hyperbolic</a:t>
            </a:r>
            <a:r>
              <a:rPr lang="de-DE" sz="2400" b="1" dirty="0">
                <a:solidFill>
                  <a:schemeClr val="accent2"/>
                </a:solidFill>
              </a:rPr>
              <a:t> </a:t>
            </a:r>
            <a:r>
              <a:rPr lang="de-DE" sz="2400" b="1" dirty="0" err="1">
                <a:solidFill>
                  <a:schemeClr val="accent2"/>
                </a:solidFill>
              </a:rPr>
              <a:t>reformulation</a:t>
            </a:r>
            <a:r>
              <a:rPr lang="de-DE" sz="2400" b="1" dirty="0">
                <a:solidFill>
                  <a:schemeClr val="accent2"/>
                </a:solidFill>
              </a:rPr>
              <a:t> </a:t>
            </a:r>
            <a:r>
              <a:rPr lang="de-DE" sz="2400" b="1" dirty="0" err="1">
                <a:solidFill>
                  <a:schemeClr val="accent2"/>
                </a:solidFill>
              </a:rPr>
              <a:t>of</a:t>
            </a:r>
            <a:r>
              <a:rPr lang="de-DE" sz="2400" b="1" dirty="0">
                <a:solidFill>
                  <a:schemeClr val="accent2"/>
                </a:solidFill>
              </a:rPr>
              <a:t> </a:t>
            </a:r>
            <a:r>
              <a:rPr lang="de-DE" sz="2400" b="1" dirty="0" err="1">
                <a:solidFill>
                  <a:schemeClr val="accent2"/>
                </a:solidFill>
              </a:rPr>
              <a:t>the</a:t>
            </a:r>
            <a:r>
              <a:rPr lang="de-DE" sz="2400" b="1" dirty="0">
                <a:solidFill>
                  <a:schemeClr val="accent2"/>
                </a:solidFill>
              </a:rPr>
              <a:t> NSK </a:t>
            </a:r>
            <a:r>
              <a:rPr lang="de-DE" sz="2400" b="1" dirty="0" err="1">
                <a:solidFill>
                  <a:schemeClr val="accent2"/>
                </a:solidFill>
              </a:rPr>
              <a:t>system</a:t>
            </a:r>
            <a:endParaRPr lang="de-DE" sz="2400" b="1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0212071"/>
      </p:ext>
    </p:extLst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87153BC-A1A1-4DE1-870F-F8AB10EF11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4480" y="2298265"/>
            <a:ext cx="8209280" cy="305653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975A678-0A7E-40D8-A044-D8CEA294D3FD}"/>
              </a:ext>
            </a:extLst>
          </p:cNvPr>
          <p:cNvSpPr txBox="1"/>
          <p:nvPr/>
        </p:nvSpPr>
        <p:spPr>
          <a:xfrm>
            <a:off x="130749" y="1431114"/>
            <a:ext cx="901325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de-DE" sz="1600" b="1" dirty="0"/>
              <a:t>Ostwald </a:t>
            </a:r>
            <a:r>
              <a:rPr lang="de-DE" sz="1600" b="1" dirty="0" err="1"/>
              <a:t>ripening</a:t>
            </a:r>
            <a:r>
              <a:rPr lang="de-DE" sz="1600" b="1" dirty="0"/>
              <a:t> in 2D (time </a:t>
            </a:r>
            <a:r>
              <a:rPr lang="de-DE" sz="1600" b="1" dirty="0" err="1"/>
              <a:t>evolution</a:t>
            </a:r>
            <a:r>
              <a:rPr lang="de-DE" sz="1600" b="1" dirty="0"/>
              <a:t> </a:t>
            </a:r>
            <a:r>
              <a:rPr lang="de-DE" sz="1600" b="1" dirty="0" err="1"/>
              <a:t>of</a:t>
            </a:r>
            <a:r>
              <a:rPr lang="de-DE" sz="1600" b="1" dirty="0"/>
              <a:t> </a:t>
            </a:r>
            <a:r>
              <a:rPr lang="de-DE" sz="1600" b="1" dirty="0" err="1"/>
              <a:t>the</a:t>
            </a:r>
            <a:r>
              <a:rPr lang="de-DE" sz="1600" b="1" dirty="0"/>
              <a:t> </a:t>
            </a:r>
            <a:r>
              <a:rPr lang="de-DE" sz="1600" b="1" dirty="0" err="1"/>
              <a:t>curl</a:t>
            </a:r>
            <a:r>
              <a:rPr lang="de-DE" sz="1600" b="1" dirty="0"/>
              <a:t> </a:t>
            </a:r>
            <a:r>
              <a:rPr lang="de-DE" sz="1600" b="1" dirty="0" err="1"/>
              <a:t>errors</a:t>
            </a:r>
            <a:r>
              <a:rPr lang="de-DE" sz="1600" b="1" dirty="0"/>
              <a:t>)</a:t>
            </a:r>
          </a:p>
        </p:txBody>
      </p:sp>
      <p:sp>
        <p:nvSpPr>
          <p:cNvPr id="4" name="Text Box 4">
            <a:extLst>
              <a:ext uri="{FF2B5EF4-FFF2-40B4-BE49-F238E27FC236}">
                <a16:creationId xmlns:a16="http://schemas.microsoft.com/office/drawing/2014/main" id="{76149C17-E55C-4C3C-AA4B-C62DB54752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832756"/>
            <a:ext cx="9144000" cy="46166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tabLst>
                <a:tab pos="95250" algn="l"/>
              </a:tabLst>
            </a:pPr>
            <a:r>
              <a:rPr lang="de-DE" sz="2400" b="1" dirty="0" err="1">
                <a:solidFill>
                  <a:schemeClr val="accent2"/>
                </a:solidFill>
              </a:rPr>
              <a:t>Hyperbolic</a:t>
            </a:r>
            <a:r>
              <a:rPr lang="de-DE" sz="2400" b="1" dirty="0">
                <a:solidFill>
                  <a:schemeClr val="accent2"/>
                </a:solidFill>
              </a:rPr>
              <a:t> </a:t>
            </a:r>
            <a:r>
              <a:rPr lang="de-DE" sz="2400" b="1" dirty="0" err="1">
                <a:solidFill>
                  <a:schemeClr val="accent2"/>
                </a:solidFill>
              </a:rPr>
              <a:t>reformulation</a:t>
            </a:r>
            <a:r>
              <a:rPr lang="de-DE" sz="2400" b="1" dirty="0">
                <a:solidFill>
                  <a:schemeClr val="accent2"/>
                </a:solidFill>
              </a:rPr>
              <a:t> </a:t>
            </a:r>
            <a:r>
              <a:rPr lang="de-DE" sz="2400" b="1" dirty="0" err="1">
                <a:solidFill>
                  <a:schemeClr val="accent2"/>
                </a:solidFill>
              </a:rPr>
              <a:t>of</a:t>
            </a:r>
            <a:r>
              <a:rPr lang="de-DE" sz="2400" b="1" dirty="0">
                <a:solidFill>
                  <a:schemeClr val="accent2"/>
                </a:solidFill>
              </a:rPr>
              <a:t> </a:t>
            </a:r>
            <a:r>
              <a:rPr lang="de-DE" sz="2400" b="1" dirty="0" err="1">
                <a:solidFill>
                  <a:schemeClr val="accent2"/>
                </a:solidFill>
              </a:rPr>
              <a:t>the</a:t>
            </a:r>
            <a:r>
              <a:rPr lang="de-DE" sz="2400" b="1" dirty="0">
                <a:solidFill>
                  <a:schemeClr val="accent2"/>
                </a:solidFill>
              </a:rPr>
              <a:t> NSK </a:t>
            </a:r>
            <a:r>
              <a:rPr lang="de-DE" sz="2400" b="1" dirty="0" err="1">
                <a:solidFill>
                  <a:schemeClr val="accent2"/>
                </a:solidFill>
              </a:rPr>
              <a:t>system</a:t>
            </a:r>
            <a:endParaRPr lang="de-DE" sz="2400" b="1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0584626"/>
      </p:ext>
    </p:extLst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Rectangle 55"/>
          <p:cNvSpPr/>
          <p:nvPr/>
        </p:nvSpPr>
        <p:spPr bwMode="auto">
          <a:xfrm>
            <a:off x="0" y="6014906"/>
            <a:ext cx="352338" cy="843094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5250" algn="l"/>
              </a:tabLst>
            </a:pPr>
            <a:endParaRPr kumimoji="0" lang="de-DE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3" name="Text Box 4"/>
          <p:cNvSpPr txBox="1">
            <a:spLocks noChangeArrowheads="1"/>
          </p:cNvSpPr>
          <p:nvPr/>
        </p:nvSpPr>
        <p:spPr bwMode="auto">
          <a:xfrm>
            <a:off x="0" y="832756"/>
            <a:ext cx="9144000" cy="46166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tabLst>
                <a:tab pos="95250" algn="l"/>
              </a:tabLst>
            </a:pPr>
            <a:r>
              <a:rPr lang="de-DE" sz="2400" b="1" dirty="0">
                <a:solidFill>
                  <a:schemeClr val="accent2"/>
                </a:solidFill>
              </a:rPr>
              <a:t>Staggered Cartesian mesh</a:t>
            </a:r>
          </a:p>
        </p:txBody>
      </p:sp>
      <p:sp>
        <p:nvSpPr>
          <p:cNvPr id="12" name="Text Box 5"/>
          <p:cNvSpPr txBox="1">
            <a:spLocks noChangeArrowheads="1"/>
          </p:cNvSpPr>
          <p:nvPr/>
        </p:nvSpPr>
        <p:spPr bwMode="auto">
          <a:xfrm>
            <a:off x="209862" y="1371670"/>
            <a:ext cx="8761751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it-IT" sz="1600" b="1" dirty="0"/>
              <a:t>In our structure-preserving staggered semi-implicit finite volume scheme, we define the quantities on four different staggered mesh locations: in the </a:t>
            </a:r>
            <a:r>
              <a:rPr lang="it-IT" sz="1600" b="1" dirty="0">
                <a:solidFill>
                  <a:srgbClr val="FF0000"/>
                </a:solidFill>
              </a:rPr>
              <a:t>barycenters</a:t>
            </a:r>
            <a:r>
              <a:rPr lang="it-IT" sz="1600" b="1" dirty="0"/>
              <a:t>, in the </a:t>
            </a:r>
            <a:r>
              <a:rPr lang="it-IT" sz="1600" b="1" dirty="0">
                <a:solidFill>
                  <a:schemeClr val="accent6"/>
                </a:solidFill>
              </a:rPr>
              <a:t>vertices,</a:t>
            </a:r>
            <a:r>
              <a:rPr lang="it-IT" sz="1600" b="1" dirty="0"/>
              <a:t> on the </a:t>
            </a:r>
            <a:r>
              <a:rPr lang="it-IT" sz="1600" b="1" i="1" dirty="0">
                <a:solidFill>
                  <a:srgbClr val="00B050"/>
                </a:solidFill>
              </a:rPr>
              <a:t>x</a:t>
            </a:r>
            <a:r>
              <a:rPr lang="it-IT" sz="1600" b="1" dirty="0">
                <a:solidFill>
                  <a:srgbClr val="00B050"/>
                </a:solidFill>
              </a:rPr>
              <a:t>-edges</a:t>
            </a:r>
            <a:r>
              <a:rPr lang="it-IT" sz="1600" b="1" dirty="0"/>
              <a:t> and on the </a:t>
            </a:r>
            <a:r>
              <a:rPr lang="it-IT" sz="1600" b="1" i="1" dirty="0">
                <a:solidFill>
                  <a:srgbClr val="FFC000"/>
                </a:solidFill>
              </a:rPr>
              <a:t>y</a:t>
            </a:r>
            <a:r>
              <a:rPr lang="it-IT" sz="1600" b="1" dirty="0">
                <a:solidFill>
                  <a:srgbClr val="FFC000"/>
                </a:solidFill>
              </a:rPr>
              <a:t>-edges</a:t>
            </a:r>
            <a:r>
              <a:rPr lang="it-IT" sz="1600" b="1" dirty="0"/>
              <a:t> of the main grid. </a:t>
            </a:r>
          </a:p>
        </p:txBody>
      </p:sp>
      <p:sp>
        <p:nvSpPr>
          <p:cNvPr id="22" name="Text Box 5"/>
          <p:cNvSpPr txBox="1">
            <a:spLocks noChangeArrowheads="1"/>
          </p:cNvSpPr>
          <p:nvPr/>
        </p:nvSpPr>
        <p:spPr bwMode="auto">
          <a:xfrm>
            <a:off x="231247" y="5591172"/>
            <a:ext cx="8761751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it-IT" sz="1600" b="1" dirty="0"/>
              <a:t>We also use simple central interpolations of all quantities from one mesh to another. </a:t>
            </a:r>
          </a:p>
        </p:txBody>
      </p:sp>
      <p:sp>
        <p:nvSpPr>
          <p:cNvPr id="15" name="Rectangle 14"/>
          <p:cNvSpPr/>
          <p:nvPr/>
        </p:nvSpPr>
        <p:spPr bwMode="auto">
          <a:xfrm>
            <a:off x="1154379" y="2398907"/>
            <a:ext cx="1581463" cy="1506511"/>
          </a:xfrm>
          <a:prstGeom prst="rect">
            <a:avLst/>
          </a:prstGeom>
          <a:noFill/>
          <a:ln w="1524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5250" algn="l"/>
              </a:tabLst>
            </a:pPr>
            <a:endParaRPr kumimoji="0" lang="de-DE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7" name="Rectangle 16"/>
          <p:cNvSpPr/>
          <p:nvPr/>
        </p:nvSpPr>
        <p:spPr bwMode="auto">
          <a:xfrm>
            <a:off x="2733796" y="2398907"/>
            <a:ext cx="1581463" cy="1506511"/>
          </a:xfrm>
          <a:prstGeom prst="rect">
            <a:avLst/>
          </a:prstGeom>
          <a:noFill/>
          <a:ln w="1524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5250" algn="l"/>
              </a:tabLst>
            </a:pPr>
            <a:endParaRPr kumimoji="0" lang="de-DE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8" name="Rectangle 17"/>
          <p:cNvSpPr/>
          <p:nvPr/>
        </p:nvSpPr>
        <p:spPr bwMode="auto">
          <a:xfrm>
            <a:off x="1154379" y="3902124"/>
            <a:ext cx="1581463" cy="1506511"/>
          </a:xfrm>
          <a:prstGeom prst="rect">
            <a:avLst/>
          </a:prstGeom>
          <a:noFill/>
          <a:ln w="1524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5250" algn="l"/>
              </a:tabLst>
            </a:pPr>
            <a:endParaRPr kumimoji="0" lang="de-DE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9" name="Rectangle 18"/>
          <p:cNvSpPr/>
          <p:nvPr/>
        </p:nvSpPr>
        <p:spPr bwMode="auto">
          <a:xfrm>
            <a:off x="2733796" y="3902124"/>
            <a:ext cx="1581463" cy="1506511"/>
          </a:xfrm>
          <a:prstGeom prst="rect">
            <a:avLst/>
          </a:prstGeom>
          <a:noFill/>
          <a:ln w="1524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5250" algn="l"/>
              </a:tabLst>
            </a:pPr>
            <a:endParaRPr kumimoji="0" lang="de-DE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 cstate="print"/>
          <a:srcRect t="5958"/>
          <a:stretch>
            <a:fillRect/>
          </a:stretch>
        </p:blipFill>
        <p:spPr bwMode="auto">
          <a:xfrm>
            <a:off x="5027054" y="2542443"/>
            <a:ext cx="2070032" cy="3175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Picture 2"/>
          <p:cNvPicPr>
            <a:picLocks noChangeAspect="1" noChangeArrowheads="1"/>
          </p:cNvPicPr>
          <p:nvPr/>
        </p:nvPicPr>
        <p:blipFill>
          <a:blip r:embed="rId2" cstate="print"/>
          <a:srcRect t="5958" r="68610"/>
          <a:stretch>
            <a:fillRect/>
          </a:stretch>
        </p:blipFill>
        <p:spPr bwMode="auto">
          <a:xfrm>
            <a:off x="1566618" y="4801229"/>
            <a:ext cx="659783" cy="3223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" name="Oval 22"/>
          <p:cNvSpPr/>
          <p:nvPr/>
        </p:nvSpPr>
        <p:spPr bwMode="auto">
          <a:xfrm>
            <a:off x="1900346" y="3066760"/>
            <a:ext cx="81886" cy="81886"/>
          </a:xfrm>
          <a:prstGeom prst="ellipse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5250" algn="l"/>
              </a:tabLst>
            </a:pPr>
            <a:endParaRPr kumimoji="0" lang="de-DE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4" name="Oval 23"/>
          <p:cNvSpPr/>
          <p:nvPr/>
        </p:nvSpPr>
        <p:spPr bwMode="auto">
          <a:xfrm>
            <a:off x="3477800" y="3066760"/>
            <a:ext cx="81886" cy="81886"/>
          </a:xfrm>
          <a:prstGeom prst="ellipse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5250" algn="l"/>
              </a:tabLst>
            </a:pPr>
            <a:endParaRPr kumimoji="0" lang="de-DE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5" name="Oval 24"/>
          <p:cNvSpPr/>
          <p:nvPr/>
        </p:nvSpPr>
        <p:spPr bwMode="auto">
          <a:xfrm>
            <a:off x="1905109" y="4611001"/>
            <a:ext cx="81886" cy="81886"/>
          </a:xfrm>
          <a:prstGeom prst="ellipse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5250" algn="l"/>
              </a:tabLst>
            </a:pPr>
            <a:endParaRPr kumimoji="0" lang="de-DE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6" name="Oval 25"/>
          <p:cNvSpPr/>
          <p:nvPr/>
        </p:nvSpPr>
        <p:spPr bwMode="auto">
          <a:xfrm>
            <a:off x="3482563" y="4611001"/>
            <a:ext cx="81886" cy="81886"/>
          </a:xfrm>
          <a:prstGeom prst="ellipse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5250" algn="l"/>
              </a:tabLst>
            </a:pPr>
            <a:endParaRPr kumimoji="0" lang="de-DE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1945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35658" y="3028426"/>
            <a:ext cx="3676035" cy="392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0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23674" y="3640823"/>
            <a:ext cx="3643797" cy="363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2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998268" y="4269996"/>
            <a:ext cx="3168225" cy="3633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3" name="Picture 7"/>
          <p:cNvPicPr>
            <a:picLocks noChangeAspect="1" noChangeArrowheads="1"/>
          </p:cNvPicPr>
          <p:nvPr/>
        </p:nvPicPr>
        <p:blipFill>
          <a:blip r:embed="rId6" cstate="print"/>
          <a:srcRect b="7083"/>
          <a:stretch>
            <a:fillRect/>
          </a:stretch>
        </p:blipFill>
        <p:spPr bwMode="auto">
          <a:xfrm>
            <a:off x="4977288" y="4823671"/>
            <a:ext cx="3152997" cy="4107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" name="Picture 3"/>
          <p:cNvPicPr>
            <a:picLocks noChangeAspect="1" noChangeArrowheads="1"/>
          </p:cNvPicPr>
          <p:nvPr/>
        </p:nvPicPr>
        <p:blipFill>
          <a:blip r:embed="rId3" cstate="print"/>
          <a:srcRect r="77247"/>
          <a:stretch>
            <a:fillRect/>
          </a:stretch>
        </p:blipFill>
        <p:spPr bwMode="auto">
          <a:xfrm>
            <a:off x="2827684" y="4805532"/>
            <a:ext cx="667959" cy="3138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" name="Picture 4"/>
          <p:cNvPicPr>
            <a:picLocks noChangeAspect="1" noChangeArrowheads="1"/>
          </p:cNvPicPr>
          <p:nvPr/>
        </p:nvPicPr>
        <p:blipFill>
          <a:blip r:embed="rId4" cstate="print"/>
          <a:srcRect r="78073" b="-4780"/>
          <a:stretch>
            <a:fillRect/>
          </a:stretch>
        </p:blipFill>
        <p:spPr bwMode="auto">
          <a:xfrm>
            <a:off x="1656643" y="3489458"/>
            <a:ext cx="631173" cy="300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" name="Oval 31"/>
          <p:cNvSpPr/>
          <p:nvPr/>
        </p:nvSpPr>
        <p:spPr bwMode="auto">
          <a:xfrm>
            <a:off x="2689287" y="3860710"/>
            <a:ext cx="81886" cy="81886"/>
          </a:xfrm>
          <a:prstGeom prst="ellipse">
            <a:avLst/>
          </a:prstGeom>
          <a:solidFill>
            <a:schemeClr val="accent6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5250" algn="l"/>
              </a:tabLst>
            </a:pPr>
            <a:endParaRPr kumimoji="0" lang="de-DE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33" name="Oval 32"/>
          <p:cNvSpPr/>
          <p:nvPr/>
        </p:nvSpPr>
        <p:spPr bwMode="auto">
          <a:xfrm>
            <a:off x="1900560" y="3856161"/>
            <a:ext cx="81886" cy="81886"/>
          </a:xfrm>
          <a:prstGeom prst="ellipse">
            <a:avLst/>
          </a:prstGeom>
          <a:solidFill>
            <a:srgbClr val="FFC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5250" algn="l"/>
              </a:tabLst>
            </a:pPr>
            <a:endParaRPr kumimoji="0" lang="de-DE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34" name="Oval 33"/>
          <p:cNvSpPr/>
          <p:nvPr/>
        </p:nvSpPr>
        <p:spPr bwMode="auto">
          <a:xfrm>
            <a:off x="2693836" y="4611001"/>
            <a:ext cx="81886" cy="81886"/>
          </a:xfrm>
          <a:prstGeom prst="ellipse">
            <a:avLst/>
          </a:prstGeom>
          <a:solidFill>
            <a:srgbClr val="00CC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5250" algn="l"/>
              </a:tabLst>
            </a:pPr>
            <a:endParaRPr kumimoji="0" lang="de-DE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35" name="Oval 34"/>
          <p:cNvSpPr/>
          <p:nvPr/>
        </p:nvSpPr>
        <p:spPr bwMode="auto">
          <a:xfrm>
            <a:off x="1116382" y="4611001"/>
            <a:ext cx="81886" cy="81886"/>
          </a:xfrm>
          <a:prstGeom prst="ellipse">
            <a:avLst/>
          </a:prstGeom>
          <a:solidFill>
            <a:srgbClr val="00CC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5250" algn="l"/>
              </a:tabLst>
            </a:pPr>
            <a:endParaRPr kumimoji="0" lang="de-DE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36" name="Oval 35"/>
          <p:cNvSpPr/>
          <p:nvPr/>
        </p:nvSpPr>
        <p:spPr bwMode="auto">
          <a:xfrm>
            <a:off x="4271290" y="4611001"/>
            <a:ext cx="81886" cy="81886"/>
          </a:xfrm>
          <a:prstGeom prst="ellipse">
            <a:avLst/>
          </a:prstGeom>
          <a:solidFill>
            <a:srgbClr val="00CC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5250" algn="l"/>
              </a:tabLst>
            </a:pPr>
            <a:endParaRPr kumimoji="0" lang="de-DE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37" name="Oval 36"/>
          <p:cNvSpPr/>
          <p:nvPr/>
        </p:nvSpPr>
        <p:spPr bwMode="auto">
          <a:xfrm>
            <a:off x="1111833" y="3862985"/>
            <a:ext cx="81886" cy="81886"/>
          </a:xfrm>
          <a:prstGeom prst="ellipse">
            <a:avLst/>
          </a:prstGeom>
          <a:solidFill>
            <a:schemeClr val="accent6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5250" algn="l"/>
              </a:tabLst>
            </a:pPr>
            <a:endParaRPr kumimoji="0" lang="de-DE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38" name="Oval 37"/>
          <p:cNvSpPr/>
          <p:nvPr/>
        </p:nvSpPr>
        <p:spPr bwMode="auto">
          <a:xfrm>
            <a:off x="4266740" y="3858436"/>
            <a:ext cx="81886" cy="81886"/>
          </a:xfrm>
          <a:prstGeom prst="ellipse">
            <a:avLst/>
          </a:prstGeom>
          <a:solidFill>
            <a:schemeClr val="accent6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5250" algn="l"/>
              </a:tabLst>
            </a:pPr>
            <a:endParaRPr kumimoji="0" lang="de-DE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40" name="Oval 39"/>
          <p:cNvSpPr/>
          <p:nvPr/>
        </p:nvSpPr>
        <p:spPr bwMode="auto">
          <a:xfrm>
            <a:off x="2689073" y="3066760"/>
            <a:ext cx="81886" cy="81886"/>
          </a:xfrm>
          <a:prstGeom prst="ellipse">
            <a:avLst/>
          </a:prstGeom>
          <a:solidFill>
            <a:srgbClr val="00CC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5250" algn="l"/>
              </a:tabLst>
            </a:pPr>
            <a:endParaRPr kumimoji="0" lang="de-DE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41" name="Oval 40"/>
          <p:cNvSpPr/>
          <p:nvPr/>
        </p:nvSpPr>
        <p:spPr bwMode="auto">
          <a:xfrm>
            <a:off x="1111619" y="3066760"/>
            <a:ext cx="81886" cy="81886"/>
          </a:xfrm>
          <a:prstGeom prst="ellipse">
            <a:avLst/>
          </a:prstGeom>
          <a:solidFill>
            <a:srgbClr val="00CC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5250" algn="l"/>
              </a:tabLst>
            </a:pPr>
            <a:endParaRPr kumimoji="0" lang="de-DE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42" name="Oval 41"/>
          <p:cNvSpPr/>
          <p:nvPr/>
        </p:nvSpPr>
        <p:spPr bwMode="auto">
          <a:xfrm>
            <a:off x="4266527" y="3066760"/>
            <a:ext cx="81886" cy="81886"/>
          </a:xfrm>
          <a:prstGeom prst="ellipse">
            <a:avLst/>
          </a:prstGeom>
          <a:solidFill>
            <a:srgbClr val="00CC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5250" algn="l"/>
              </a:tabLst>
            </a:pPr>
            <a:endParaRPr kumimoji="0" lang="de-DE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43" name="Oval 42"/>
          <p:cNvSpPr/>
          <p:nvPr/>
        </p:nvSpPr>
        <p:spPr bwMode="auto">
          <a:xfrm>
            <a:off x="3478014" y="3858543"/>
            <a:ext cx="81886" cy="81886"/>
          </a:xfrm>
          <a:prstGeom prst="ellipse">
            <a:avLst/>
          </a:prstGeom>
          <a:solidFill>
            <a:srgbClr val="FFC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5250" algn="l"/>
              </a:tabLst>
            </a:pPr>
            <a:endParaRPr kumimoji="0" lang="de-DE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44" name="Oval 43"/>
          <p:cNvSpPr/>
          <p:nvPr/>
        </p:nvSpPr>
        <p:spPr bwMode="auto">
          <a:xfrm>
            <a:off x="2691668" y="5363279"/>
            <a:ext cx="81886" cy="81886"/>
          </a:xfrm>
          <a:prstGeom prst="ellipse">
            <a:avLst/>
          </a:prstGeom>
          <a:solidFill>
            <a:schemeClr val="accent6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5250" algn="l"/>
              </a:tabLst>
            </a:pPr>
            <a:endParaRPr kumimoji="0" lang="de-DE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45" name="Oval 44"/>
          <p:cNvSpPr/>
          <p:nvPr/>
        </p:nvSpPr>
        <p:spPr bwMode="auto">
          <a:xfrm>
            <a:off x="1902941" y="5358730"/>
            <a:ext cx="81886" cy="81886"/>
          </a:xfrm>
          <a:prstGeom prst="ellipse">
            <a:avLst/>
          </a:prstGeom>
          <a:solidFill>
            <a:srgbClr val="FFC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5250" algn="l"/>
              </a:tabLst>
            </a:pPr>
            <a:endParaRPr kumimoji="0" lang="de-DE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46" name="Oval 45"/>
          <p:cNvSpPr/>
          <p:nvPr/>
        </p:nvSpPr>
        <p:spPr bwMode="auto">
          <a:xfrm>
            <a:off x="1114214" y="5365554"/>
            <a:ext cx="81886" cy="81886"/>
          </a:xfrm>
          <a:prstGeom prst="ellipse">
            <a:avLst/>
          </a:prstGeom>
          <a:solidFill>
            <a:schemeClr val="accent6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5250" algn="l"/>
              </a:tabLst>
            </a:pPr>
            <a:endParaRPr kumimoji="0" lang="de-DE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47" name="Oval 46"/>
          <p:cNvSpPr/>
          <p:nvPr/>
        </p:nvSpPr>
        <p:spPr bwMode="auto">
          <a:xfrm>
            <a:off x="4269121" y="5361005"/>
            <a:ext cx="81886" cy="81886"/>
          </a:xfrm>
          <a:prstGeom prst="ellipse">
            <a:avLst/>
          </a:prstGeom>
          <a:solidFill>
            <a:schemeClr val="accent6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5250" algn="l"/>
              </a:tabLst>
            </a:pPr>
            <a:endParaRPr kumimoji="0" lang="de-DE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48" name="Oval 47"/>
          <p:cNvSpPr/>
          <p:nvPr/>
        </p:nvSpPr>
        <p:spPr bwMode="auto">
          <a:xfrm>
            <a:off x="3480395" y="5361112"/>
            <a:ext cx="81886" cy="81886"/>
          </a:xfrm>
          <a:prstGeom prst="ellipse">
            <a:avLst/>
          </a:prstGeom>
          <a:solidFill>
            <a:srgbClr val="FFC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5250" algn="l"/>
              </a:tabLst>
            </a:pPr>
            <a:endParaRPr kumimoji="0" lang="de-DE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49" name="Oval 48"/>
          <p:cNvSpPr/>
          <p:nvPr/>
        </p:nvSpPr>
        <p:spPr bwMode="auto">
          <a:xfrm>
            <a:off x="2695240" y="2359332"/>
            <a:ext cx="81886" cy="81886"/>
          </a:xfrm>
          <a:prstGeom prst="ellipse">
            <a:avLst/>
          </a:prstGeom>
          <a:solidFill>
            <a:schemeClr val="accent6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5250" algn="l"/>
              </a:tabLst>
            </a:pPr>
            <a:endParaRPr kumimoji="0" lang="de-DE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50" name="Oval 49"/>
          <p:cNvSpPr/>
          <p:nvPr/>
        </p:nvSpPr>
        <p:spPr bwMode="auto">
          <a:xfrm>
            <a:off x="1906513" y="2354783"/>
            <a:ext cx="81886" cy="81886"/>
          </a:xfrm>
          <a:prstGeom prst="ellipse">
            <a:avLst/>
          </a:prstGeom>
          <a:solidFill>
            <a:srgbClr val="FFC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5250" algn="l"/>
              </a:tabLst>
            </a:pPr>
            <a:endParaRPr kumimoji="0" lang="de-DE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51" name="Oval 50"/>
          <p:cNvSpPr/>
          <p:nvPr/>
        </p:nvSpPr>
        <p:spPr bwMode="auto">
          <a:xfrm>
            <a:off x="1117786" y="2361607"/>
            <a:ext cx="81886" cy="81886"/>
          </a:xfrm>
          <a:prstGeom prst="ellipse">
            <a:avLst/>
          </a:prstGeom>
          <a:solidFill>
            <a:schemeClr val="accent6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5250" algn="l"/>
              </a:tabLst>
            </a:pPr>
            <a:endParaRPr kumimoji="0" lang="de-DE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52" name="Oval 51"/>
          <p:cNvSpPr/>
          <p:nvPr/>
        </p:nvSpPr>
        <p:spPr bwMode="auto">
          <a:xfrm>
            <a:off x="4272693" y="2357058"/>
            <a:ext cx="81886" cy="81886"/>
          </a:xfrm>
          <a:prstGeom prst="ellipse">
            <a:avLst/>
          </a:prstGeom>
          <a:solidFill>
            <a:schemeClr val="accent6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5250" algn="l"/>
              </a:tabLst>
            </a:pPr>
            <a:endParaRPr kumimoji="0" lang="de-DE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53" name="Oval 52"/>
          <p:cNvSpPr/>
          <p:nvPr/>
        </p:nvSpPr>
        <p:spPr bwMode="auto">
          <a:xfrm>
            <a:off x="3483967" y="2357165"/>
            <a:ext cx="81886" cy="81886"/>
          </a:xfrm>
          <a:prstGeom prst="ellipse">
            <a:avLst/>
          </a:prstGeom>
          <a:solidFill>
            <a:srgbClr val="FFC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5250" algn="l"/>
              </a:tabLst>
            </a:pPr>
            <a:endParaRPr kumimoji="0" lang="de-DE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54" name="Picture 6"/>
          <p:cNvPicPr>
            <a:picLocks noChangeAspect="1" noChangeArrowheads="1"/>
          </p:cNvPicPr>
          <p:nvPr/>
        </p:nvPicPr>
        <p:blipFill>
          <a:blip r:embed="rId5" cstate="print"/>
          <a:srcRect t="-7592" r="65376"/>
          <a:stretch>
            <a:fillRect/>
          </a:stretch>
        </p:blipFill>
        <p:spPr bwMode="auto">
          <a:xfrm>
            <a:off x="2858255" y="3419951"/>
            <a:ext cx="909660" cy="3242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5" name="Text Box 5"/>
          <p:cNvSpPr txBox="1">
            <a:spLocks noChangeArrowheads="1"/>
          </p:cNvSpPr>
          <p:nvPr/>
        </p:nvSpPr>
        <p:spPr bwMode="auto">
          <a:xfrm>
            <a:off x="222858" y="5953297"/>
            <a:ext cx="8761751" cy="830997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it-IT" sz="1600" b="1" dirty="0"/>
              <a:t>The staggered mesh is a fundamental ingredient for the definition of compatible discrete curl and grad operators needed for our exactly curl-free scheme. It is also important to get a stable and symmetric positive definite discretization of the pressure system </a:t>
            </a:r>
          </a:p>
        </p:txBody>
      </p:sp>
      <p:pic>
        <p:nvPicPr>
          <p:cNvPr id="19464" name="Picture 8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895475" y="4229100"/>
            <a:ext cx="470293" cy="2695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3"/>
          <p:cNvPicPr>
            <a:picLocks noChangeAspect="1" noChangeArrowheads="1"/>
          </p:cNvPicPr>
          <p:nvPr/>
        </p:nvPicPr>
        <p:blipFill>
          <a:blip r:embed="rId2" cstate="print"/>
          <a:srcRect r="77247"/>
          <a:stretch>
            <a:fillRect/>
          </a:stretch>
        </p:blipFill>
        <p:spPr bwMode="auto">
          <a:xfrm>
            <a:off x="4734571" y="5296918"/>
            <a:ext cx="667959" cy="3138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Rectangle 14"/>
          <p:cNvSpPr/>
          <p:nvPr/>
        </p:nvSpPr>
        <p:spPr bwMode="auto">
          <a:xfrm>
            <a:off x="3046026" y="3202713"/>
            <a:ext cx="1581463" cy="1506511"/>
          </a:xfrm>
          <a:prstGeom prst="rect">
            <a:avLst/>
          </a:prstGeom>
          <a:noFill/>
          <a:ln w="1524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5250" algn="l"/>
              </a:tabLst>
            </a:pPr>
            <a:endParaRPr kumimoji="0" lang="de-DE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9" name="Rectangle 18"/>
          <p:cNvSpPr/>
          <p:nvPr/>
        </p:nvSpPr>
        <p:spPr bwMode="auto">
          <a:xfrm>
            <a:off x="4625443" y="4705930"/>
            <a:ext cx="1581463" cy="1506511"/>
          </a:xfrm>
          <a:prstGeom prst="rect">
            <a:avLst/>
          </a:prstGeom>
          <a:noFill/>
          <a:ln w="1524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5250" algn="l"/>
              </a:tabLst>
            </a:pPr>
            <a:endParaRPr kumimoji="0" lang="de-DE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8" name="Rectangle 17"/>
          <p:cNvSpPr/>
          <p:nvPr/>
        </p:nvSpPr>
        <p:spPr bwMode="auto">
          <a:xfrm>
            <a:off x="3046026" y="4705930"/>
            <a:ext cx="1581463" cy="1506511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5250" algn="l"/>
              </a:tabLst>
            </a:pPr>
            <a:endParaRPr kumimoji="0" lang="de-DE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3" name="Text Box 4"/>
          <p:cNvSpPr txBox="1">
            <a:spLocks noChangeArrowheads="1"/>
          </p:cNvSpPr>
          <p:nvPr/>
        </p:nvSpPr>
        <p:spPr bwMode="auto">
          <a:xfrm>
            <a:off x="0" y="832756"/>
            <a:ext cx="9144000" cy="46166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tabLst>
                <a:tab pos="95250" algn="l"/>
              </a:tabLst>
            </a:pPr>
            <a:r>
              <a:rPr lang="de-DE" sz="2400" b="1" dirty="0">
                <a:solidFill>
                  <a:schemeClr val="accent2"/>
                </a:solidFill>
              </a:rPr>
              <a:t>Compatible </a:t>
            </a:r>
            <a:r>
              <a:rPr lang="de-DE" sz="2400" b="1" i="1" dirty="0">
                <a:solidFill>
                  <a:schemeClr val="accent2"/>
                </a:solidFill>
              </a:rPr>
              <a:t>div</a:t>
            </a:r>
            <a:r>
              <a:rPr lang="de-DE" sz="2400" b="1" dirty="0">
                <a:solidFill>
                  <a:schemeClr val="accent2"/>
                </a:solidFill>
              </a:rPr>
              <a:t>, </a:t>
            </a:r>
            <a:r>
              <a:rPr lang="de-DE" sz="2400" b="1" i="1" dirty="0">
                <a:solidFill>
                  <a:schemeClr val="accent2"/>
                </a:solidFill>
              </a:rPr>
              <a:t>grad </a:t>
            </a:r>
            <a:r>
              <a:rPr lang="de-DE" sz="2400" b="1" dirty="0">
                <a:solidFill>
                  <a:schemeClr val="accent2"/>
                </a:solidFill>
              </a:rPr>
              <a:t>and </a:t>
            </a:r>
            <a:r>
              <a:rPr lang="de-DE" sz="2400" b="1" i="1" dirty="0">
                <a:solidFill>
                  <a:schemeClr val="accent2"/>
                </a:solidFill>
              </a:rPr>
              <a:t>curl </a:t>
            </a:r>
            <a:r>
              <a:rPr lang="de-DE" sz="2400" b="1" dirty="0">
                <a:solidFill>
                  <a:schemeClr val="accent2"/>
                </a:solidFill>
              </a:rPr>
              <a:t>operators</a:t>
            </a:r>
          </a:p>
        </p:txBody>
      </p:sp>
      <p:sp>
        <p:nvSpPr>
          <p:cNvPr id="12" name="Text Box 5"/>
          <p:cNvSpPr txBox="1">
            <a:spLocks noChangeArrowheads="1"/>
          </p:cNvSpPr>
          <p:nvPr/>
        </p:nvSpPr>
        <p:spPr bwMode="auto">
          <a:xfrm>
            <a:off x="209862" y="1371670"/>
            <a:ext cx="8761751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it-IT" sz="1600" b="1" dirty="0"/>
              <a:t>The first discrete divergence on a control volume is naturally defined using the edge-based staggered quantities (discrete form of the Gauss theorem):</a:t>
            </a:r>
          </a:p>
        </p:txBody>
      </p:sp>
      <p:sp>
        <p:nvSpPr>
          <p:cNvPr id="17" name="Rectangle 16"/>
          <p:cNvSpPr/>
          <p:nvPr/>
        </p:nvSpPr>
        <p:spPr bwMode="auto">
          <a:xfrm>
            <a:off x="4625443" y="3202713"/>
            <a:ext cx="1581463" cy="1506511"/>
          </a:xfrm>
          <a:prstGeom prst="rect">
            <a:avLst/>
          </a:prstGeom>
          <a:noFill/>
          <a:ln w="1524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5250" algn="l"/>
              </a:tabLst>
            </a:pPr>
            <a:endParaRPr kumimoji="0" lang="de-DE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3" name="Oval 22"/>
          <p:cNvSpPr/>
          <p:nvPr/>
        </p:nvSpPr>
        <p:spPr bwMode="auto">
          <a:xfrm>
            <a:off x="3791993" y="3870566"/>
            <a:ext cx="81886" cy="81886"/>
          </a:xfrm>
          <a:prstGeom prst="ellipse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5250" algn="l"/>
              </a:tabLst>
            </a:pPr>
            <a:endParaRPr kumimoji="0" lang="de-DE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4" name="Oval 23"/>
          <p:cNvSpPr/>
          <p:nvPr/>
        </p:nvSpPr>
        <p:spPr bwMode="auto">
          <a:xfrm>
            <a:off x="5369447" y="3870566"/>
            <a:ext cx="81886" cy="81886"/>
          </a:xfrm>
          <a:prstGeom prst="ellipse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5250" algn="l"/>
              </a:tabLst>
            </a:pPr>
            <a:endParaRPr kumimoji="0" lang="de-DE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5" name="Oval 24"/>
          <p:cNvSpPr/>
          <p:nvPr/>
        </p:nvSpPr>
        <p:spPr bwMode="auto">
          <a:xfrm>
            <a:off x="3796756" y="5414807"/>
            <a:ext cx="81886" cy="81886"/>
          </a:xfrm>
          <a:prstGeom prst="ellipse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5250" algn="l"/>
              </a:tabLst>
            </a:pPr>
            <a:endParaRPr kumimoji="0" lang="de-DE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6" name="Oval 25"/>
          <p:cNvSpPr/>
          <p:nvPr/>
        </p:nvSpPr>
        <p:spPr bwMode="auto">
          <a:xfrm>
            <a:off x="5374210" y="5414807"/>
            <a:ext cx="81886" cy="81886"/>
          </a:xfrm>
          <a:prstGeom prst="ellipse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5250" algn="l"/>
              </a:tabLst>
            </a:pPr>
            <a:endParaRPr kumimoji="0" lang="de-DE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31" name="Picture 4"/>
          <p:cNvPicPr>
            <a:picLocks noChangeAspect="1" noChangeArrowheads="1"/>
          </p:cNvPicPr>
          <p:nvPr/>
        </p:nvPicPr>
        <p:blipFill>
          <a:blip r:embed="rId3" cstate="print"/>
          <a:srcRect r="78073" b="-4780"/>
          <a:stretch>
            <a:fillRect/>
          </a:stretch>
        </p:blipFill>
        <p:spPr bwMode="auto">
          <a:xfrm>
            <a:off x="3548290" y="4293264"/>
            <a:ext cx="631173" cy="300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" name="Oval 31"/>
          <p:cNvSpPr/>
          <p:nvPr/>
        </p:nvSpPr>
        <p:spPr bwMode="auto">
          <a:xfrm>
            <a:off x="4580934" y="4664516"/>
            <a:ext cx="81886" cy="81886"/>
          </a:xfrm>
          <a:prstGeom prst="ellipse">
            <a:avLst/>
          </a:prstGeom>
          <a:solidFill>
            <a:schemeClr val="accent6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5250" algn="l"/>
              </a:tabLst>
            </a:pPr>
            <a:endParaRPr kumimoji="0" lang="de-DE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33" name="Oval 32"/>
          <p:cNvSpPr/>
          <p:nvPr/>
        </p:nvSpPr>
        <p:spPr bwMode="auto">
          <a:xfrm>
            <a:off x="3792207" y="4659967"/>
            <a:ext cx="81886" cy="81886"/>
          </a:xfrm>
          <a:prstGeom prst="ellipse">
            <a:avLst/>
          </a:prstGeom>
          <a:solidFill>
            <a:srgbClr val="FFC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5250" algn="l"/>
              </a:tabLst>
            </a:pPr>
            <a:endParaRPr kumimoji="0" lang="de-DE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34" name="Oval 33"/>
          <p:cNvSpPr/>
          <p:nvPr/>
        </p:nvSpPr>
        <p:spPr bwMode="auto">
          <a:xfrm>
            <a:off x="4585483" y="5414807"/>
            <a:ext cx="81886" cy="81886"/>
          </a:xfrm>
          <a:prstGeom prst="ellipse">
            <a:avLst/>
          </a:prstGeom>
          <a:solidFill>
            <a:srgbClr val="00CC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5250" algn="l"/>
              </a:tabLst>
            </a:pPr>
            <a:endParaRPr kumimoji="0" lang="de-DE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35" name="Oval 34"/>
          <p:cNvSpPr/>
          <p:nvPr/>
        </p:nvSpPr>
        <p:spPr bwMode="auto">
          <a:xfrm>
            <a:off x="3008029" y="5414807"/>
            <a:ext cx="81886" cy="81886"/>
          </a:xfrm>
          <a:prstGeom prst="ellipse">
            <a:avLst/>
          </a:prstGeom>
          <a:solidFill>
            <a:srgbClr val="00CC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5250" algn="l"/>
              </a:tabLst>
            </a:pPr>
            <a:endParaRPr kumimoji="0" lang="de-DE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36" name="Oval 35"/>
          <p:cNvSpPr/>
          <p:nvPr/>
        </p:nvSpPr>
        <p:spPr bwMode="auto">
          <a:xfrm>
            <a:off x="6162937" y="5414807"/>
            <a:ext cx="81886" cy="81886"/>
          </a:xfrm>
          <a:prstGeom prst="ellipse">
            <a:avLst/>
          </a:prstGeom>
          <a:solidFill>
            <a:srgbClr val="00CC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5250" algn="l"/>
              </a:tabLst>
            </a:pPr>
            <a:endParaRPr kumimoji="0" lang="de-DE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37" name="Oval 36"/>
          <p:cNvSpPr/>
          <p:nvPr/>
        </p:nvSpPr>
        <p:spPr bwMode="auto">
          <a:xfrm>
            <a:off x="3003480" y="4666791"/>
            <a:ext cx="81886" cy="81886"/>
          </a:xfrm>
          <a:prstGeom prst="ellipse">
            <a:avLst/>
          </a:prstGeom>
          <a:solidFill>
            <a:schemeClr val="accent6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5250" algn="l"/>
              </a:tabLst>
            </a:pPr>
            <a:endParaRPr kumimoji="0" lang="de-DE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38" name="Oval 37"/>
          <p:cNvSpPr/>
          <p:nvPr/>
        </p:nvSpPr>
        <p:spPr bwMode="auto">
          <a:xfrm>
            <a:off x="6158387" y="4662242"/>
            <a:ext cx="81886" cy="81886"/>
          </a:xfrm>
          <a:prstGeom prst="ellipse">
            <a:avLst/>
          </a:prstGeom>
          <a:solidFill>
            <a:schemeClr val="accent6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5250" algn="l"/>
              </a:tabLst>
            </a:pPr>
            <a:endParaRPr kumimoji="0" lang="de-DE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40" name="Oval 39"/>
          <p:cNvSpPr/>
          <p:nvPr/>
        </p:nvSpPr>
        <p:spPr bwMode="auto">
          <a:xfrm>
            <a:off x="4580720" y="3870566"/>
            <a:ext cx="81886" cy="81886"/>
          </a:xfrm>
          <a:prstGeom prst="ellipse">
            <a:avLst/>
          </a:prstGeom>
          <a:solidFill>
            <a:srgbClr val="00CC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5250" algn="l"/>
              </a:tabLst>
            </a:pPr>
            <a:endParaRPr kumimoji="0" lang="de-DE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41" name="Oval 40"/>
          <p:cNvSpPr/>
          <p:nvPr/>
        </p:nvSpPr>
        <p:spPr bwMode="auto">
          <a:xfrm>
            <a:off x="3003266" y="3870566"/>
            <a:ext cx="81886" cy="81886"/>
          </a:xfrm>
          <a:prstGeom prst="ellipse">
            <a:avLst/>
          </a:prstGeom>
          <a:solidFill>
            <a:srgbClr val="00CC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5250" algn="l"/>
              </a:tabLst>
            </a:pPr>
            <a:endParaRPr kumimoji="0" lang="de-DE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42" name="Oval 41"/>
          <p:cNvSpPr/>
          <p:nvPr/>
        </p:nvSpPr>
        <p:spPr bwMode="auto">
          <a:xfrm>
            <a:off x="6158174" y="3870566"/>
            <a:ext cx="81886" cy="81886"/>
          </a:xfrm>
          <a:prstGeom prst="ellipse">
            <a:avLst/>
          </a:prstGeom>
          <a:solidFill>
            <a:srgbClr val="00CC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5250" algn="l"/>
              </a:tabLst>
            </a:pPr>
            <a:endParaRPr kumimoji="0" lang="de-DE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43" name="Oval 42"/>
          <p:cNvSpPr/>
          <p:nvPr/>
        </p:nvSpPr>
        <p:spPr bwMode="auto">
          <a:xfrm>
            <a:off x="5369661" y="4662349"/>
            <a:ext cx="81886" cy="81886"/>
          </a:xfrm>
          <a:prstGeom prst="ellipse">
            <a:avLst/>
          </a:prstGeom>
          <a:solidFill>
            <a:srgbClr val="FFC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5250" algn="l"/>
              </a:tabLst>
            </a:pPr>
            <a:endParaRPr kumimoji="0" lang="de-DE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44" name="Oval 43"/>
          <p:cNvSpPr/>
          <p:nvPr/>
        </p:nvSpPr>
        <p:spPr bwMode="auto">
          <a:xfrm>
            <a:off x="4583315" y="6167085"/>
            <a:ext cx="81886" cy="81886"/>
          </a:xfrm>
          <a:prstGeom prst="ellipse">
            <a:avLst/>
          </a:prstGeom>
          <a:solidFill>
            <a:schemeClr val="accent6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5250" algn="l"/>
              </a:tabLst>
            </a:pPr>
            <a:endParaRPr kumimoji="0" lang="de-DE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45" name="Oval 44"/>
          <p:cNvSpPr/>
          <p:nvPr/>
        </p:nvSpPr>
        <p:spPr bwMode="auto">
          <a:xfrm>
            <a:off x="3794588" y="6162536"/>
            <a:ext cx="81886" cy="81886"/>
          </a:xfrm>
          <a:prstGeom prst="ellipse">
            <a:avLst/>
          </a:prstGeom>
          <a:solidFill>
            <a:srgbClr val="FFC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5250" algn="l"/>
              </a:tabLst>
            </a:pPr>
            <a:endParaRPr kumimoji="0" lang="de-DE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46" name="Oval 45"/>
          <p:cNvSpPr/>
          <p:nvPr/>
        </p:nvSpPr>
        <p:spPr bwMode="auto">
          <a:xfrm>
            <a:off x="3005861" y="6169360"/>
            <a:ext cx="81886" cy="81886"/>
          </a:xfrm>
          <a:prstGeom prst="ellipse">
            <a:avLst/>
          </a:prstGeom>
          <a:solidFill>
            <a:schemeClr val="accent6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5250" algn="l"/>
              </a:tabLst>
            </a:pPr>
            <a:endParaRPr kumimoji="0" lang="de-DE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47" name="Oval 46"/>
          <p:cNvSpPr/>
          <p:nvPr/>
        </p:nvSpPr>
        <p:spPr bwMode="auto">
          <a:xfrm>
            <a:off x="6160768" y="6164811"/>
            <a:ext cx="81886" cy="81886"/>
          </a:xfrm>
          <a:prstGeom prst="ellipse">
            <a:avLst/>
          </a:prstGeom>
          <a:solidFill>
            <a:schemeClr val="accent6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5250" algn="l"/>
              </a:tabLst>
            </a:pPr>
            <a:endParaRPr kumimoji="0" lang="de-DE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48" name="Oval 47"/>
          <p:cNvSpPr/>
          <p:nvPr/>
        </p:nvSpPr>
        <p:spPr bwMode="auto">
          <a:xfrm>
            <a:off x="5372042" y="6164918"/>
            <a:ext cx="81886" cy="81886"/>
          </a:xfrm>
          <a:prstGeom prst="ellipse">
            <a:avLst/>
          </a:prstGeom>
          <a:solidFill>
            <a:srgbClr val="FFC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5250" algn="l"/>
              </a:tabLst>
            </a:pPr>
            <a:endParaRPr kumimoji="0" lang="de-DE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49" name="Oval 48"/>
          <p:cNvSpPr/>
          <p:nvPr/>
        </p:nvSpPr>
        <p:spPr bwMode="auto">
          <a:xfrm>
            <a:off x="4586887" y="3163138"/>
            <a:ext cx="81886" cy="81886"/>
          </a:xfrm>
          <a:prstGeom prst="ellipse">
            <a:avLst/>
          </a:prstGeom>
          <a:solidFill>
            <a:schemeClr val="accent6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5250" algn="l"/>
              </a:tabLst>
            </a:pPr>
            <a:endParaRPr kumimoji="0" lang="de-DE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50" name="Oval 49"/>
          <p:cNvSpPr/>
          <p:nvPr/>
        </p:nvSpPr>
        <p:spPr bwMode="auto">
          <a:xfrm>
            <a:off x="3798160" y="3158589"/>
            <a:ext cx="81886" cy="81886"/>
          </a:xfrm>
          <a:prstGeom prst="ellipse">
            <a:avLst/>
          </a:prstGeom>
          <a:solidFill>
            <a:srgbClr val="FFC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5250" algn="l"/>
              </a:tabLst>
            </a:pPr>
            <a:endParaRPr kumimoji="0" lang="de-DE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51" name="Oval 50"/>
          <p:cNvSpPr/>
          <p:nvPr/>
        </p:nvSpPr>
        <p:spPr bwMode="auto">
          <a:xfrm>
            <a:off x="3009433" y="3165413"/>
            <a:ext cx="81886" cy="81886"/>
          </a:xfrm>
          <a:prstGeom prst="ellipse">
            <a:avLst/>
          </a:prstGeom>
          <a:solidFill>
            <a:schemeClr val="accent6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5250" algn="l"/>
              </a:tabLst>
            </a:pPr>
            <a:endParaRPr kumimoji="0" lang="de-DE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52" name="Oval 51"/>
          <p:cNvSpPr/>
          <p:nvPr/>
        </p:nvSpPr>
        <p:spPr bwMode="auto">
          <a:xfrm>
            <a:off x="6164340" y="3160864"/>
            <a:ext cx="81886" cy="81886"/>
          </a:xfrm>
          <a:prstGeom prst="ellipse">
            <a:avLst/>
          </a:prstGeom>
          <a:solidFill>
            <a:schemeClr val="accent6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5250" algn="l"/>
              </a:tabLst>
            </a:pPr>
            <a:endParaRPr kumimoji="0" lang="de-DE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53" name="Oval 52"/>
          <p:cNvSpPr/>
          <p:nvPr/>
        </p:nvSpPr>
        <p:spPr bwMode="auto">
          <a:xfrm>
            <a:off x="5375614" y="3160971"/>
            <a:ext cx="81886" cy="81886"/>
          </a:xfrm>
          <a:prstGeom prst="ellipse">
            <a:avLst/>
          </a:prstGeom>
          <a:solidFill>
            <a:srgbClr val="FFC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5250" algn="l"/>
              </a:tabLst>
            </a:pPr>
            <a:endParaRPr kumimoji="0" lang="de-DE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373563" y="2071652"/>
            <a:ext cx="6180640" cy="7782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4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243139" y="5273040"/>
            <a:ext cx="674853" cy="286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5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529013" y="6355080"/>
            <a:ext cx="702933" cy="3038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54" name="Straight Arrow Connector 53"/>
          <p:cNvCxnSpPr/>
          <p:nvPr/>
        </p:nvCxnSpPr>
        <p:spPr bwMode="auto">
          <a:xfrm flipH="1">
            <a:off x="2682240" y="5783580"/>
            <a:ext cx="365760" cy="0"/>
          </a:xfrm>
          <a:prstGeom prst="straightConnector1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55" name="Straight Arrow Connector 54"/>
          <p:cNvCxnSpPr/>
          <p:nvPr/>
        </p:nvCxnSpPr>
        <p:spPr bwMode="auto">
          <a:xfrm>
            <a:off x="4625340" y="5097780"/>
            <a:ext cx="342900" cy="0"/>
          </a:xfrm>
          <a:prstGeom prst="straightConnector1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58" name="Straight Arrow Connector 57"/>
          <p:cNvCxnSpPr/>
          <p:nvPr/>
        </p:nvCxnSpPr>
        <p:spPr bwMode="auto">
          <a:xfrm flipV="1">
            <a:off x="3360420" y="4328160"/>
            <a:ext cx="0" cy="365760"/>
          </a:xfrm>
          <a:prstGeom prst="straightConnector1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60" name="Straight Arrow Connector 59"/>
          <p:cNvCxnSpPr/>
          <p:nvPr/>
        </p:nvCxnSpPr>
        <p:spPr bwMode="auto">
          <a:xfrm>
            <a:off x="4358640" y="6225540"/>
            <a:ext cx="0" cy="365760"/>
          </a:xfrm>
          <a:prstGeom prst="straightConnector1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pic>
        <p:nvPicPr>
          <p:cNvPr id="62" name="Picture 8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632835" y="4975860"/>
            <a:ext cx="470293" cy="2695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Rectangle 53"/>
          <p:cNvSpPr/>
          <p:nvPr/>
        </p:nvSpPr>
        <p:spPr bwMode="auto">
          <a:xfrm>
            <a:off x="3876606" y="4307613"/>
            <a:ext cx="1581463" cy="1536927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5250" algn="l"/>
              </a:tabLst>
            </a:pPr>
            <a:endParaRPr kumimoji="0" lang="de-DE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5" name="Rectangle 14"/>
          <p:cNvSpPr/>
          <p:nvPr/>
        </p:nvSpPr>
        <p:spPr bwMode="auto">
          <a:xfrm>
            <a:off x="3084126" y="3591333"/>
            <a:ext cx="1581463" cy="1506511"/>
          </a:xfrm>
          <a:prstGeom prst="rect">
            <a:avLst/>
          </a:prstGeom>
          <a:noFill/>
          <a:ln w="1524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5250" algn="l"/>
              </a:tabLst>
            </a:pPr>
            <a:endParaRPr kumimoji="0" lang="de-DE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9" name="Rectangle 18"/>
          <p:cNvSpPr/>
          <p:nvPr/>
        </p:nvSpPr>
        <p:spPr bwMode="auto">
          <a:xfrm>
            <a:off x="4663543" y="5094550"/>
            <a:ext cx="1581463" cy="1506511"/>
          </a:xfrm>
          <a:prstGeom prst="rect">
            <a:avLst/>
          </a:prstGeom>
          <a:noFill/>
          <a:ln w="1524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5250" algn="l"/>
              </a:tabLst>
            </a:pPr>
            <a:endParaRPr kumimoji="0" lang="de-DE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8" name="Rectangle 17"/>
          <p:cNvSpPr/>
          <p:nvPr/>
        </p:nvSpPr>
        <p:spPr bwMode="auto">
          <a:xfrm>
            <a:off x="3084126" y="5094550"/>
            <a:ext cx="1581463" cy="1506511"/>
          </a:xfrm>
          <a:prstGeom prst="rect">
            <a:avLst/>
          </a:prstGeom>
          <a:noFill/>
          <a:ln w="1524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5250" algn="l"/>
              </a:tabLst>
            </a:pPr>
            <a:endParaRPr kumimoji="0" lang="de-DE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3" name="Text Box 4"/>
          <p:cNvSpPr txBox="1">
            <a:spLocks noChangeArrowheads="1"/>
          </p:cNvSpPr>
          <p:nvPr/>
        </p:nvSpPr>
        <p:spPr bwMode="auto">
          <a:xfrm>
            <a:off x="0" y="832756"/>
            <a:ext cx="9144000" cy="46166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tabLst>
                <a:tab pos="95250" algn="l"/>
              </a:tabLst>
            </a:pPr>
            <a:r>
              <a:rPr lang="de-DE" sz="2400" b="1" dirty="0">
                <a:solidFill>
                  <a:schemeClr val="accent2"/>
                </a:solidFill>
              </a:rPr>
              <a:t>Compatible </a:t>
            </a:r>
            <a:r>
              <a:rPr lang="de-DE" sz="2400" b="1" i="1" dirty="0">
                <a:solidFill>
                  <a:schemeClr val="accent2"/>
                </a:solidFill>
              </a:rPr>
              <a:t>div</a:t>
            </a:r>
            <a:r>
              <a:rPr lang="de-DE" sz="2400" b="1" dirty="0">
                <a:solidFill>
                  <a:schemeClr val="accent2"/>
                </a:solidFill>
              </a:rPr>
              <a:t>, </a:t>
            </a:r>
            <a:r>
              <a:rPr lang="de-DE" sz="2400" b="1" i="1" dirty="0">
                <a:solidFill>
                  <a:schemeClr val="accent2"/>
                </a:solidFill>
              </a:rPr>
              <a:t>grad </a:t>
            </a:r>
            <a:r>
              <a:rPr lang="de-DE" sz="2400" b="1" dirty="0">
                <a:solidFill>
                  <a:schemeClr val="accent2"/>
                </a:solidFill>
              </a:rPr>
              <a:t>and </a:t>
            </a:r>
            <a:r>
              <a:rPr lang="de-DE" sz="2400" b="1" i="1" dirty="0">
                <a:solidFill>
                  <a:schemeClr val="accent2"/>
                </a:solidFill>
              </a:rPr>
              <a:t>curl </a:t>
            </a:r>
            <a:r>
              <a:rPr lang="de-DE" sz="2400" b="1" dirty="0">
                <a:solidFill>
                  <a:schemeClr val="accent2"/>
                </a:solidFill>
              </a:rPr>
              <a:t>operators</a:t>
            </a:r>
          </a:p>
        </p:txBody>
      </p:sp>
      <p:sp>
        <p:nvSpPr>
          <p:cNvPr id="12" name="Text Box 5"/>
          <p:cNvSpPr txBox="1">
            <a:spLocks noChangeArrowheads="1"/>
          </p:cNvSpPr>
          <p:nvPr/>
        </p:nvSpPr>
        <p:spPr bwMode="auto">
          <a:xfrm>
            <a:off x="209862" y="1371670"/>
            <a:ext cx="8761751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it-IT" sz="1600" b="1" dirty="0"/>
              <a:t>The discrete gradient on a vertex is naturally defined using the barycenter quantities (discrete form of the Gauss theorem for tensors):</a:t>
            </a:r>
          </a:p>
        </p:txBody>
      </p:sp>
      <p:sp>
        <p:nvSpPr>
          <p:cNvPr id="17" name="Rectangle 16"/>
          <p:cNvSpPr/>
          <p:nvPr/>
        </p:nvSpPr>
        <p:spPr bwMode="auto">
          <a:xfrm>
            <a:off x="4663543" y="3591333"/>
            <a:ext cx="1581463" cy="1506511"/>
          </a:xfrm>
          <a:prstGeom prst="rect">
            <a:avLst/>
          </a:prstGeom>
          <a:noFill/>
          <a:ln w="1524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5250" algn="l"/>
              </a:tabLst>
            </a:pPr>
            <a:endParaRPr kumimoji="0" lang="de-DE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3" name="Oval 22"/>
          <p:cNvSpPr/>
          <p:nvPr/>
        </p:nvSpPr>
        <p:spPr bwMode="auto">
          <a:xfrm>
            <a:off x="3830093" y="4259186"/>
            <a:ext cx="81886" cy="81886"/>
          </a:xfrm>
          <a:prstGeom prst="ellipse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5250" algn="l"/>
              </a:tabLst>
            </a:pPr>
            <a:endParaRPr kumimoji="0" lang="de-DE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4" name="Oval 23"/>
          <p:cNvSpPr/>
          <p:nvPr/>
        </p:nvSpPr>
        <p:spPr bwMode="auto">
          <a:xfrm>
            <a:off x="5407547" y="4259186"/>
            <a:ext cx="81886" cy="81886"/>
          </a:xfrm>
          <a:prstGeom prst="ellipse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5250" algn="l"/>
              </a:tabLst>
            </a:pPr>
            <a:endParaRPr kumimoji="0" lang="de-DE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5" name="Oval 24"/>
          <p:cNvSpPr/>
          <p:nvPr/>
        </p:nvSpPr>
        <p:spPr bwMode="auto">
          <a:xfrm>
            <a:off x="3834856" y="5803427"/>
            <a:ext cx="81886" cy="81886"/>
          </a:xfrm>
          <a:prstGeom prst="ellipse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5250" algn="l"/>
              </a:tabLst>
            </a:pPr>
            <a:endParaRPr kumimoji="0" lang="de-DE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6" name="Oval 25"/>
          <p:cNvSpPr/>
          <p:nvPr/>
        </p:nvSpPr>
        <p:spPr bwMode="auto">
          <a:xfrm>
            <a:off x="5412310" y="5803427"/>
            <a:ext cx="81886" cy="81886"/>
          </a:xfrm>
          <a:prstGeom prst="ellipse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5250" algn="l"/>
              </a:tabLst>
            </a:pPr>
            <a:endParaRPr kumimoji="0" lang="de-DE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32" name="Oval 31"/>
          <p:cNvSpPr/>
          <p:nvPr/>
        </p:nvSpPr>
        <p:spPr bwMode="auto">
          <a:xfrm>
            <a:off x="4619034" y="5053136"/>
            <a:ext cx="81886" cy="81886"/>
          </a:xfrm>
          <a:prstGeom prst="ellipse">
            <a:avLst/>
          </a:prstGeom>
          <a:solidFill>
            <a:schemeClr val="accent6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5250" algn="l"/>
              </a:tabLst>
            </a:pPr>
            <a:endParaRPr kumimoji="0" lang="de-DE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33" name="Oval 32"/>
          <p:cNvSpPr/>
          <p:nvPr/>
        </p:nvSpPr>
        <p:spPr bwMode="auto">
          <a:xfrm>
            <a:off x="3830307" y="5048587"/>
            <a:ext cx="81886" cy="81886"/>
          </a:xfrm>
          <a:prstGeom prst="ellipse">
            <a:avLst/>
          </a:prstGeom>
          <a:solidFill>
            <a:srgbClr val="FFC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5250" algn="l"/>
              </a:tabLst>
            </a:pPr>
            <a:endParaRPr kumimoji="0" lang="de-DE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34" name="Oval 33"/>
          <p:cNvSpPr/>
          <p:nvPr/>
        </p:nvSpPr>
        <p:spPr bwMode="auto">
          <a:xfrm>
            <a:off x="4623583" y="5803427"/>
            <a:ext cx="81886" cy="81886"/>
          </a:xfrm>
          <a:prstGeom prst="ellipse">
            <a:avLst/>
          </a:prstGeom>
          <a:solidFill>
            <a:srgbClr val="00CC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5250" algn="l"/>
              </a:tabLst>
            </a:pPr>
            <a:endParaRPr kumimoji="0" lang="de-DE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35" name="Oval 34"/>
          <p:cNvSpPr/>
          <p:nvPr/>
        </p:nvSpPr>
        <p:spPr bwMode="auto">
          <a:xfrm>
            <a:off x="3046129" y="5803427"/>
            <a:ext cx="81886" cy="81886"/>
          </a:xfrm>
          <a:prstGeom prst="ellipse">
            <a:avLst/>
          </a:prstGeom>
          <a:solidFill>
            <a:srgbClr val="00CC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5250" algn="l"/>
              </a:tabLst>
            </a:pPr>
            <a:endParaRPr kumimoji="0" lang="de-DE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36" name="Oval 35"/>
          <p:cNvSpPr/>
          <p:nvPr/>
        </p:nvSpPr>
        <p:spPr bwMode="auto">
          <a:xfrm>
            <a:off x="6201037" y="5803427"/>
            <a:ext cx="81886" cy="81886"/>
          </a:xfrm>
          <a:prstGeom prst="ellipse">
            <a:avLst/>
          </a:prstGeom>
          <a:solidFill>
            <a:srgbClr val="00CC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5250" algn="l"/>
              </a:tabLst>
            </a:pPr>
            <a:endParaRPr kumimoji="0" lang="de-DE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37" name="Oval 36"/>
          <p:cNvSpPr/>
          <p:nvPr/>
        </p:nvSpPr>
        <p:spPr bwMode="auto">
          <a:xfrm>
            <a:off x="3041580" y="5055411"/>
            <a:ext cx="81886" cy="81886"/>
          </a:xfrm>
          <a:prstGeom prst="ellipse">
            <a:avLst/>
          </a:prstGeom>
          <a:solidFill>
            <a:schemeClr val="accent6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5250" algn="l"/>
              </a:tabLst>
            </a:pPr>
            <a:endParaRPr kumimoji="0" lang="de-DE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38" name="Oval 37"/>
          <p:cNvSpPr/>
          <p:nvPr/>
        </p:nvSpPr>
        <p:spPr bwMode="auto">
          <a:xfrm>
            <a:off x="6196487" y="5050862"/>
            <a:ext cx="81886" cy="81886"/>
          </a:xfrm>
          <a:prstGeom prst="ellipse">
            <a:avLst/>
          </a:prstGeom>
          <a:solidFill>
            <a:schemeClr val="accent6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5250" algn="l"/>
              </a:tabLst>
            </a:pPr>
            <a:endParaRPr kumimoji="0" lang="de-DE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40" name="Oval 39"/>
          <p:cNvSpPr/>
          <p:nvPr/>
        </p:nvSpPr>
        <p:spPr bwMode="auto">
          <a:xfrm>
            <a:off x="4618820" y="4259186"/>
            <a:ext cx="81886" cy="81886"/>
          </a:xfrm>
          <a:prstGeom prst="ellipse">
            <a:avLst/>
          </a:prstGeom>
          <a:solidFill>
            <a:srgbClr val="00CC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5250" algn="l"/>
              </a:tabLst>
            </a:pPr>
            <a:endParaRPr kumimoji="0" lang="de-DE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41" name="Oval 40"/>
          <p:cNvSpPr/>
          <p:nvPr/>
        </p:nvSpPr>
        <p:spPr bwMode="auto">
          <a:xfrm>
            <a:off x="3041366" y="4259186"/>
            <a:ext cx="81886" cy="81886"/>
          </a:xfrm>
          <a:prstGeom prst="ellipse">
            <a:avLst/>
          </a:prstGeom>
          <a:solidFill>
            <a:srgbClr val="00CC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5250" algn="l"/>
              </a:tabLst>
            </a:pPr>
            <a:endParaRPr kumimoji="0" lang="de-DE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42" name="Oval 41"/>
          <p:cNvSpPr/>
          <p:nvPr/>
        </p:nvSpPr>
        <p:spPr bwMode="auto">
          <a:xfrm>
            <a:off x="6196274" y="4259186"/>
            <a:ext cx="81886" cy="81886"/>
          </a:xfrm>
          <a:prstGeom prst="ellipse">
            <a:avLst/>
          </a:prstGeom>
          <a:solidFill>
            <a:srgbClr val="00CC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5250" algn="l"/>
              </a:tabLst>
            </a:pPr>
            <a:endParaRPr kumimoji="0" lang="de-DE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43" name="Oval 42"/>
          <p:cNvSpPr/>
          <p:nvPr/>
        </p:nvSpPr>
        <p:spPr bwMode="auto">
          <a:xfrm>
            <a:off x="5407761" y="5050969"/>
            <a:ext cx="81886" cy="81886"/>
          </a:xfrm>
          <a:prstGeom prst="ellipse">
            <a:avLst/>
          </a:prstGeom>
          <a:solidFill>
            <a:srgbClr val="FFC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5250" algn="l"/>
              </a:tabLst>
            </a:pPr>
            <a:endParaRPr kumimoji="0" lang="de-DE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44" name="Oval 43"/>
          <p:cNvSpPr/>
          <p:nvPr/>
        </p:nvSpPr>
        <p:spPr bwMode="auto">
          <a:xfrm>
            <a:off x="4621415" y="6555705"/>
            <a:ext cx="81886" cy="81886"/>
          </a:xfrm>
          <a:prstGeom prst="ellipse">
            <a:avLst/>
          </a:prstGeom>
          <a:solidFill>
            <a:schemeClr val="accent6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5250" algn="l"/>
              </a:tabLst>
            </a:pPr>
            <a:endParaRPr kumimoji="0" lang="de-DE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45" name="Oval 44"/>
          <p:cNvSpPr/>
          <p:nvPr/>
        </p:nvSpPr>
        <p:spPr bwMode="auto">
          <a:xfrm>
            <a:off x="3832688" y="6551156"/>
            <a:ext cx="81886" cy="81886"/>
          </a:xfrm>
          <a:prstGeom prst="ellipse">
            <a:avLst/>
          </a:prstGeom>
          <a:solidFill>
            <a:srgbClr val="FFC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5250" algn="l"/>
              </a:tabLst>
            </a:pPr>
            <a:endParaRPr kumimoji="0" lang="de-DE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46" name="Oval 45"/>
          <p:cNvSpPr/>
          <p:nvPr/>
        </p:nvSpPr>
        <p:spPr bwMode="auto">
          <a:xfrm>
            <a:off x="3043961" y="6557980"/>
            <a:ext cx="81886" cy="81886"/>
          </a:xfrm>
          <a:prstGeom prst="ellipse">
            <a:avLst/>
          </a:prstGeom>
          <a:solidFill>
            <a:schemeClr val="accent6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5250" algn="l"/>
              </a:tabLst>
            </a:pPr>
            <a:endParaRPr kumimoji="0" lang="de-DE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47" name="Oval 46"/>
          <p:cNvSpPr/>
          <p:nvPr/>
        </p:nvSpPr>
        <p:spPr bwMode="auto">
          <a:xfrm>
            <a:off x="6198868" y="6553431"/>
            <a:ext cx="81886" cy="81886"/>
          </a:xfrm>
          <a:prstGeom prst="ellipse">
            <a:avLst/>
          </a:prstGeom>
          <a:solidFill>
            <a:schemeClr val="accent6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5250" algn="l"/>
              </a:tabLst>
            </a:pPr>
            <a:endParaRPr kumimoji="0" lang="de-DE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48" name="Oval 47"/>
          <p:cNvSpPr/>
          <p:nvPr/>
        </p:nvSpPr>
        <p:spPr bwMode="auto">
          <a:xfrm>
            <a:off x="5410142" y="6553538"/>
            <a:ext cx="81886" cy="81886"/>
          </a:xfrm>
          <a:prstGeom prst="ellipse">
            <a:avLst/>
          </a:prstGeom>
          <a:solidFill>
            <a:srgbClr val="FFC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5250" algn="l"/>
              </a:tabLst>
            </a:pPr>
            <a:endParaRPr kumimoji="0" lang="de-DE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49" name="Oval 48"/>
          <p:cNvSpPr/>
          <p:nvPr/>
        </p:nvSpPr>
        <p:spPr bwMode="auto">
          <a:xfrm>
            <a:off x="4624987" y="3551758"/>
            <a:ext cx="81886" cy="81886"/>
          </a:xfrm>
          <a:prstGeom prst="ellipse">
            <a:avLst/>
          </a:prstGeom>
          <a:solidFill>
            <a:schemeClr val="accent6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5250" algn="l"/>
              </a:tabLst>
            </a:pPr>
            <a:endParaRPr kumimoji="0" lang="de-DE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50" name="Oval 49"/>
          <p:cNvSpPr/>
          <p:nvPr/>
        </p:nvSpPr>
        <p:spPr bwMode="auto">
          <a:xfrm>
            <a:off x="3836260" y="3547209"/>
            <a:ext cx="81886" cy="81886"/>
          </a:xfrm>
          <a:prstGeom prst="ellipse">
            <a:avLst/>
          </a:prstGeom>
          <a:solidFill>
            <a:srgbClr val="FFC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5250" algn="l"/>
              </a:tabLst>
            </a:pPr>
            <a:endParaRPr kumimoji="0" lang="de-DE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51" name="Oval 50"/>
          <p:cNvSpPr/>
          <p:nvPr/>
        </p:nvSpPr>
        <p:spPr bwMode="auto">
          <a:xfrm>
            <a:off x="3047533" y="3554033"/>
            <a:ext cx="81886" cy="81886"/>
          </a:xfrm>
          <a:prstGeom prst="ellipse">
            <a:avLst/>
          </a:prstGeom>
          <a:solidFill>
            <a:schemeClr val="accent6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5250" algn="l"/>
              </a:tabLst>
            </a:pPr>
            <a:endParaRPr kumimoji="0" lang="de-DE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52" name="Oval 51"/>
          <p:cNvSpPr/>
          <p:nvPr/>
        </p:nvSpPr>
        <p:spPr bwMode="auto">
          <a:xfrm>
            <a:off x="6202440" y="3549484"/>
            <a:ext cx="81886" cy="81886"/>
          </a:xfrm>
          <a:prstGeom prst="ellipse">
            <a:avLst/>
          </a:prstGeom>
          <a:solidFill>
            <a:schemeClr val="accent6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5250" algn="l"/>
              </a:tabLst>
            </a:pPr>
            <a:endParaRPr kumimoji="0" lang="de-DE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53" name="Oval 52"/>
          <p:cNvSpPr/>
          <p:nvPr/>
        </p:nvSpPr>
        <p:spPr bwMode="auto">
          <a:xfrm>
            <a:off x="5413714" y="3549591"/>
            <a:ext cx="81886" cy="81886"/>
          </a:xfrm>
          <a:prstGeom prst="ellipse">
            <a:avLst/>
          </a:prstGeom>
          <a:solidFill>
            <a:srgbClr val="FFC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5250" algn="l"/>
              </a:tabLst>
            </a:pPr>
            <a:endParaRPr kumimoji="0" lang="de-DE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cxnSp>
        <p:nvCxnSpPr>
          <p:cNvPr id="57" name="Straight Arrow Connector 56"/>
          <p:cNvCxnSpPr/>
          <p:nvPr/>
        </p:nvCxnSpPr>
        <p:spPr bwMode="auto">
          <a:xfrm flipV="1">
            <a:off x="4663440" y="3886200"/>
            <a:ext cx="0" cy="365760"/>
          </a:xfrm>
          <a:prstGeom prst="straightConnector1">
            <a:avLst/>
          </a:prstGeom>
          <a:noFill/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58" name="Straight Arrow Connector 57"/>
          <p:cNvCxnSpPr/>
          <p:nvPr/>
        </p:nvCxnSpPr>
        <p:spPr bwMode="auto">
          <a:xfrm flipH="1">
            <a:off x="3444240" y="5090160"/>
            <a:ext cx="365760" cy="0"/>
          </a:xfrm>
          <a:prstGeom prst="straightConnector1">
            <a:avLst/>
          </a:prstGeom>
          <a:noFill/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59" name="Straight Arrow Connector 58"/>
          <p:cNvCxnSpPr/>
          <p:nvPr/>
        </p:nvCxnSpPr>
        <p:spPr bwMode="auto">
          <a:xfrm>
            <a:off x="4663440" y="5890260"/>
            <a:ext cx="0" cy="365760"/>
          </a:xfrm>
          <a:prstGeom prst="straightConnector1">
            <a:avLst/>
          </a:prstGeom>
          <a:noFill/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60" name="Straight Arrow Connector 59"/>
          <p:cNvCxnSpPr/>
          <p:nvPr/>
        </p:nvCxnSpPr>
        <p:spPr bwMode="auto">
          <a:xfrm>
            <a:off x="5524500" y="5090160"/>
            <a:ext cx="342900" cy="0"/>
          </a:xfrm>
          <a:prstGeom prst="straightConnector1">
            <a:avLst/>
          </a:prstGeom>
          <a:noFill/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1830" y="2029633"/>
            <a:ext cx="7457378" cy="1203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0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36561" y="3900055"/>
            <a:ext cx="1058449" cy="2359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0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50428" y="6033655"/>
            <a:ext cx="796168" cy="2454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09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471430" y="6075219"/>
            <a:ext cx="829593" cy="2311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10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547629" y="3857469"/>
            <a:ext cx="844262" cy="2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7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8660" y="1884438"/>
            <a:ext cx="6835140" cy="15873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Rectangle 14"/>
          <p:cNvSpPr/>
          <p:nvPr/>
        </p:nvSpPr>
        <p:spPr bwMode="auto">
          <a:xfrm>
            <a:off x="3084126" y="3591333"/>
            <a:ext cx="1581463" cy="1506511"/>
          </a:xfrm>
          <a:prstGeom prst="rect">
            <a:avLst/>
          </a:prstGeom>
          <a:noFill/>
          <a:ln w="1524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5250" algn="l"/>
              </a:tabLst>
            </a:pPr>
            <a:endParaRPr kumimoji="0" lang="de-DE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9" name="Rectangle 18"/>
          <p:cNvSpPr/>
          <p:nvPr/>
        </p:nvSpPr>
        <p:spPr bwMode="auto">
          <a:xfrm>
            <a:off x="4663543" y="5094550"/>
            <a:ext cx="1581463" cy="1506511"/>
          </a:xfrm>
          <a:prstGeom prst="rect">
            <a:avLst/>
          </a:prstGeom>
          <a:noFill/>
          <a:ln w="1524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5250" algn="l"/>
              </a:tabLst>
            </a:pPr>
            <a:endParaRPr kumimoji="0" lang="de-DE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8" name="Rectangle 17"/>
          <p:cNvSpPr/>
          <p:nvPr/>
        </p:nvSpPr>
        <p:spPr bwMode="auto">
          <a:xfrm>
            <a:off x="3084126" y="5094550"/>
            <a:ext cx="1581463" cy="1506511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5250" algn="l"/>
              </a:tabLst>
            </a:pPr>
            <a:endParaRPr kumimoji="0" lang="de-DE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3" name="Text Box 4"/>
          <p:cNvSpPr txBox="1">
            <a:spLocks noChangeArrowheads="1"/>
          </p:cNvSpPr>
          <p:nvPr/>
        </p:nvSpPr>
        <p:spPr bwMode="auto">
          <a:xfrm>
            <a:off x="0" y="832756"/>
            <a:ext cx="9144000" cy="46166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tabLst>
                <a:tab pos="95250" algn="l"/>
              </a:tabLst>
            </a:pPr>
            <a:r>
              <a:rPr lang="de-DE" sz="2400" b="1" dirty="0">
                <a:solidFill>
                  <a:schemeClr val="accent2"/>
                </a:solidFill>
              </a:rPr>
              <a:t>Compatible </a:t>
            </a:r>
            <a:r>
              <a:rPr lang="de-DE" sz="2400" b="1" i="1" dirty="0">
                <a:solidFill>
                  <a:schemeClr val="accent2"/>
                </a:solidFill>
              </a:rPr>
              <a:t>div</a:t>
            </a:r>
            <a:r>
              <a:rPr lang="de-DE" sz="2400" b="1" dirty="0">
                <a:solidFill>
                  <a:schemeClr val="accent2"/>
                </a:solidFill>
              </a:rPr>
              <a:t>, </a:t>
            </a:r>
            <a:r>
              <a:rPr lang="de-DE" sz="2400" b="1" i="1" dirty="0">
                <a:solidFill>
                  <a:schemeClr val="accent2"/>
                </a:solidFill>
              </a:rPr>
              <a:t>grad </a:t>
            </a:r>
            <a:r>
              <a:rPr lang="de-DE" sz="2400" b="1" dirty="0">
                <a:solidFill>
                  <a:schemeClr val="accent2"/>
                </a:solidFill>
              </a:rPr>
              <a:t>and </a:t>
            </a:r>
            <a:r>
              <a:rPr lang="de-DE" sz="2400" b="1" i="1" dirty="0">
                <a:solidFill>
                  <a:schemeClr val="accent2"/>
                </a:solidFill>
              </a:rPr>
              <a:t>curl </a:t>
            </a:r>
            <a:r>
              <a:rPr lang="de-DE" sz="2400" b="1" dirty="0">
                <a:solidFill>
                  <a:schemeClr val="accent2"/>
                </a:solidFill>
              </a:rPr>
              <a:t>operators</a:t>
            </a:r>
          </a:p>
        </p:txBody>
      </p:sp>
      <p:sp>
        <p:nvSpPr>
          <p:cNvPr id="12" name="Text Box 5"/>
          <p:cNvSpPr txBox="1">
            <a:spLocks noChangeArrowheads="1"/>
          </p:cNvSpPr>
          <p:nvPr/>
        </p:nvSpPr>
        <p:spPr bwMode="auto">
          <a:xfrm>
            <a:off x="209862" y="1371670"/>
            <a:ext cx="8761751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it-IT" sz="1600" b="1" dirty="0"/>
              <a:t>The discrete curl on a control volume is naturally defined using the vertex-based staggered quantities (discrete form of the Stokes theorem):</a:t>
            </a:r>
          </a:p>
        </p:txBody>
      </p:sp>
      <p:sp>
        <p:nvSpPr>
          <p:cNvPr id="17" name="Rectangle 16"/>
          <p:cNvSpPr/>
          <p:nvPr/>
        </p:nvSpPr>
        <p:spPr bwMode="auto">
          <a:xfrm>
            <a:off x="4663543" y="3591333"/>
            <a:ext cx="1581463" cy="1506511"/>
          </a:xfrm>
          <a:prstGeom prst="rect">
            <a:avLst/>
          </a:prstGeom>
          <a:noFill/>
          <a:ln w="1524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5250" algn="l"/>
              </a:tabLst>
            </a:pPr>
            <a:endParaRPr kumimoji="0" lang="de-DE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3" name="Oval 22"/>
          <p:cNvSpPr/>
          <p:nvPr/>
        </p:nvSpPr>
        <p:spPr bwMode="auto">
          <a:xfrm>
            <a:off x="3830093" y="4259186"/>
            <a:ext cx="81886" cy="81886"/>
          </a:xfrm>
          <a:prstGeom prst="ellipse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5250" algn="l"/>
              </a:tabLst>
            </a:pPr>
            <a:endParaRPr kumimoji="0" lang="de-DE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4" name="Oval 23"/>
          <p:cNvSpPr/>
          <p:nvPr/>
        </p:nvSpPr>
        <p:spPr bwMode="auto">
          <a:xfrm>
            <a:off x="5407547" y="4259186"/>
            <a:ext cx="81886" cy="81886"/>
          </a:xfrm>
          <a:prstGeom prst="ellipse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5250" algn="l"/>
              </a:tabLst>
            </a:pPr>
            <a:endParaRPr kumimoji="0" lang="de-DE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5" name="Oval 24"/>
          <p:cNvSpPr/>
          <p:nvPr/>
        </p:nvSpPr>
        <p:spPr bwMode="auto">
          <a:xfrm>
            <a:off x="3834856" y="5803427"/>
            <a:ext cx="81886" cy="81886"/>
          </a:xfrm>
          <a:prstGeom prst="ellipse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5250" algn="l"/>
              </a:tabLst>
            </a:pPr>
            <a:endParaRPr kumimoji="0" lang="de-DE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6" name="Oval 25"/>
          <p:cNvSpPr/>
          <p:nvPr/>
        </p:nvSpPr>
        <p:spPr bwMode="auto">
          <a:xfrm>
            <a:off x="5412310" y="5803427"/>
            <a:ext cx="81886" cy="81886"/>
          </a:xfrm>
          <a:prstGeom prst="ellipse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5250" algn="l"/>
              </a:tabLst>
            </a:pPr>
            <a:endParaRPr kumimoji="0" lang="de-DE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32" name="Oval 31"/>
          <p:cNvSpPr/>
          <p:nvPr/>
        </p:nvSpPr>
        <p:spPr bwMode="auto">
          <a:xfrm>
            <a:off x="4619034" y="5053136"/>
            <a:ext cx="81886" cy="81886"/>
          </a:xfrm>
          <a:prstGeom prst="ellipse">
            <a:avLst/>
          </a:prstGeom>
          <a:solidFill>
            <a:schemeClr val="accent6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5250" algn="l"/>
              </a:tabLst>
            </a:pPr>
            <a:endParaRPr kumimoji="0" lang="de-DE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33" name="Oval 32"/>
          <p:cNvSpPr/>
          <p:nvPr/>
        </p:nvSpPr>
        <p:spPr bwMode="auto">
          <a:xfrm>
            <a:off x="3830307" y="5048587"/>
            <a:ext cx="81886" cy="81886"/>
          </a:xfrm>
          <a:prstGeom prst="ellipse">
            <a:avLst/>
          </a:prstGeom>
          <a:solidFill>
            <a:srgbClr val="FFC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5250" algn="l"/>
              </a:tabLst>
            </a:pPr>
            <a:endParaRPr kumimoji="0" lang="de-DE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34" name="Oval 33"/>
          <p:cNvSpPr/>
          <p:nvPr/>
        </p:nvSpPr>
        <p:spPr bwMode="auto">
          <a:xfrm>
            <a:off x="4623583" y="5803427"/>
            <a:ext cx="81886" cy="81886"/>
          </a:xfrm>
          <a:prstGeom prst="ellipse">
            <a:avLst/>
          </a:prstGeom>
          <a:solidFill>
            <a:srgbClr val="00CC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5250" algn="l"/>
              </a:tabLst>
            </a:pPr>
            <a:endParaRPr kumimoji="0" lang="de-DE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35" name="Oval 34"/>
          <p:cNvSpPr/>
          <p:nvPr/>
        </p:nvSpPr>
        <p:spPr bwMode="auto">
          <a:xfrm>
            <a:off x="3046129" y="5803427"/>
            <a:ext cx="81886" cy="81886"/>
          </a:xfrm>
          <a:prstGeom prst="ellipse">
            <a:avLst/>
          </a:prstGeom>
          <a:solidFill>
            <a:srgbClr val="00CC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5250" algn="l"/>
              </a:tabLst>
            </a:pPr>
            <a:endParaRPr kumimoji="0" lang="de-DE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36" name="Oval 35"/>
          <p:cNvSpPr/>
          <p:nvPr/>
        </p:nvSpPr>
        <p:spPr bwMode="auto">
          <a:xfrm>
            <a:off x="6201037" y="5803427"/>
            <a:ext cx="81886" cy="81886"/>
          </a:xfrm>
          <a:prstGeom prst="ellipse">
            <a:avLst/>
          </a:prstGeom>
          <a:solidFill>
            <a:srgbClr val="00CC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5250" algn="l"/>
              </a:tabLst>
            </a:pPr>
            <a:endParaRPr kumimoji="0" lang="de-DE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37" name="Oval 36"/>
          <p:cNvSpPr/>
          <p:nvPr/>
        </p:nvSpPr>
        <p:spPr bwMode="auto">
          <a:xfrm>
            <a:off x="3041580" y="5055411"/>
            <a:ext cx="81886" cy="81886"/>
          </a:xfrm>
          <a:prstGeom prst="ellipse">
            <a:avLst/>
          </a:prstGeom>
          <a:solidFill>
            <a:schemeClr val="accent6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5250" algn="l"/>
              </a:tabLst>
            </a:pPr>
            <a:endParaRPr kumimoji="0" lang="de-DE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38" name="Oval 37"/>
          <p:cNvSpPr/>
          <p:nvPr/>
        </p:nvSpPr>
        <p:spPr bwMode="auto">
          <a:xfrm>
            <a:off x="6196487" y="5050862"/>
            <a:ext cx="81886" cy="81886"/>
          </a:xfrm>
          <a:prstGeom prst="ellipse">
            <a:avLst/>
          </a:prstGeom>
          <a:solidFill>
            <a:schemeClr val="accent6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5250" algn="l"/>
              </a:tabLst>
            </a:pPr>
            <a:endParaRPr kumimoji="0" lang="de-DE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40" name="Oval 39"/>
          <p:cNvSpPr/>
          <p:nvPr/>
        </p:nvSpPr>
        <p:spPr bwMode="auto">
          <a:xfrm>
            <a:off x="4618820" y="4259186"/>
            <a:ext cx="81886" cy="81886"/>
          </a:xfrm>
          <a:prstGeom prst="ellipse">
            <a:avLst/>
          </a:prstGeom>
          <a:solidFill>
            <a:srgbClr val="00CC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5250" algn="l"/>
              </a:tabLst>
            </a:pPr>
            <a:endParaRPr kumimoji="0" lang="de-DE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41" name="Oval 40"/>
          <p:cNvSpPr/>
          <p:nvPr/>
        </p:nvSpPr>
        <p:spPr bwMode="auto">
          <a:xfrm>
            <a:off x="3041366" y="4259186"/>
            <a:ext cx="81886" cy="81886"/>
          </a:xfrm>
          <a:prstGeom prst="ellipse">
            <a:avLst/>
          </a:prstGeom>
          <a:solidFill>
            <a:srgbClr val="00CC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5250" algn="l"/>
              </a:tabLst>
            </a:pPr>
            <a:endParaRPr kumimoji="0" lang="de-DE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42" name="Oval 41"/>
          <p:cNvSpPr/>
          <p:nvPr/>
        </p:nvSpPr>
        <p:spPr bwMode="auto">
          <a:xfrm>
            <a:off x="6196274" y="4259186"/>
            <a:ext cx="81886" cy="81886"/>
          </a:xfrm>
          <a:prstGeom prst="ellipse">
            <a:avLst/>
          </a:prstGeom>
          <a:solidFill>
            <a:srgbClr val="00CC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5250" algn="l"/>
              </a:tabLst>
            </a:pPr>
            <a:endParaRPr kumimoji="0" lang="de-DE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43" name="Oval 42"/>
          <p:cNvSpPr/>
          <p:nvPr/>
        </p:nvSpPr>
        <p:spPr bwMode="auto">
          <a:xfrm>
            <a:off x="5407761" y="5050969"/>
            <a:ext cx="81886" cy="81886"/>
          </a:xfrm>
          <a:prstGeom prst="ellipse">
            <a:avLst/>
          </a:prstGeom>
          <a:solidFill>
            <a:srgbClr val="FFC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5250" algn="l"/>
              </a:tabLst>
            </a:pPr>
            <a:endParaRPr kumimoji="0" lang="de-DE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44" name="Oval 43"/>
          <p:cNvSpPr/>
          <p:nvPr/>
        </p:nvSpPr>
        <p:spPr bwMode="auto">
          <a:xfrm>
            <a:off x="4621415" y="6555705"/>
            <a:ext cx="81886" cy="81886"/>
          </a:xfrm>
          <a:prstGeom prst="ellipse">
            <a:avLst/>
          </a:prstGeom>
          <a:solidFill>
            <a:schemeClr val="accent6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5250" algn="l"/>
              </a:tabLst>
            </a:pPr>
            <a:endParaRPr kumimoji="0" lang="de-DE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45" name="Oval 44"/>
          <p:cNvSpPr/>
          <p:nvPr/>
        </p:nvSpPr>
        <p:spPr bwMode="auto">
          <a:xfrm>
            <a:off x="3832688" y="6551156"/>
            <a:ext cx="81886" cy="81886"/>
          </a:xfrm>
          <a:prstGeom prst="ellipse">
            <a:avLst/>
          </a:prstGeom>
          <a:solidFill>
            <a:srgbClr val="FFC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5250" algn="l"/>
              </a:tabLst>
            </a:pPr>
            <a:endParaRPr kumimoji="0" lang="de-DE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46" name="Oval 45"/>
          <p:cNvSpPr/>
          <p:nvPr/>
        </p:nvSpPr>
        <p:spPr bwMode="auto">
          <a:xfrm>
            <a:off x="3043961" y="6557980"/>
            <a:ext cx="81886" cy="81886"/>
          </a:xfrm>
          <a:prstGeom prst="ellipse">
            <a:avLst/>
          </a:prstGeom>
          <a:solidFill>
            <a:schemeClr val="accent6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5250" algn="l"/>
              </a:tabLst>
            </a:pPr>
            <a:endParaRPr kumimoji="0" lang="de-DE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47" name="Oval 46"/>
          <p:cNvSpPr/>
          <p:nvPr/>
        </p:nvSpPr>
        <p:spPr bwMode="auto">
          <a:xfrm>
            <a:off x="6198868" y="6553431"/>
            <a:ext cx="81886" cy="81886"/>
          </a:xfrm>
          <a:prstGeom prst="ellipse">
            <a:avLst/>
          </a:prstGeom>
          <a:solidFill>
            <a:schemeClr val="accent6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5250" algn="l"/>
              </a:tabLst>
            </a:pPr>
            <a:endParaRPr kumimoji="0" lang="de-DE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48" name="Oval 47"/>
          <p:cNvSpPr/>
          <p:nvPr/>
        </p:nvSpPr>
        <p:spPr bwMode="auto">
          <a:xfrm>
            <a:off x="5410142" y="6553538"/>
            <a:ext cx="81886" cy="81886"/>
          </a:xfrm>
          <a:prstGeom prst="ellipse">
            <a:avLst/>
          </a:prstGeom>
          <a:solidFill>
            <a:srgbClr val="FFC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5250" algn="l"/>
              </a:tabLst>
            </a:pPr>
            <a:endParaRPr kumimoji="0" lang="de-DE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49" name="Oval 48"/>
          <p:cNvSpPr/>
          <p:nvPr/>
        </p:nvSpPr>
        <p:spPr bwMode="auto">
          <a:xfrm>
            <a:off x="4624987" y="3551758"/>
            <a:ext cx="81886" cy="81886"/>
          </a:xfrm>
          <a:prstGeom prst="ellipse">
            <a:avLst/>
          </a:prstGeom>
          <a:solidFill>
            <a:schemeClr val="accent6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5250" algn="l"/>
              </a:tabLst>
            </a:pPr>
            <a:endParaRPr kumimoji="0" lang="de-DE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50" name="Oval 49"/>
          <p:cNvSpPr/>
          <p:nvPr/>
        </p:nvSpPr>
        <p:spPr bwMode="auto">
          <a:xfrm>
            <a:off x="3836260" y="3547209"/>
            <a:ext cx="81886" cy="81886"/>
          </a:xfrm>
          <a:prstGeom prst="ellipse">
            <a:avLst/>
          </a:prstGeom>
          <a:solidFill>
            <a:srgbClr val="FFC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5250" algn="l"/>
              </a:tabLst>
            </a:pPr>
            <a:endParaRPr kumimoji="0" lang="de-DE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51" name="Oval 50"/>
          <p:cNvSpPr/>
          <p:nvPr/>
        </p:nvSpPr>
        <p:spPr bwMode="auto">
          <a:xfrm>
            <a:off x="3047533" y="3554033"/>
            <a:ext cx="81886" cy="81886"/>
          </a:xfrm>
          <a:prstGeom prst="ellipse">
            <a:avLst/>
          </a:prstGeom>
          <a:solidFill>
            <a:schemeClr val="accent6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5250" algn="l"/>
              </a:tabLst>
            </a:pPr>
            <a:endParaRPr kumimoji="0" lang="de-DE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52" name="Oval 51"/>
          <p:cNvSpPr/>
          <p:nvPr/>
        </p:nvSpPr>
        <p:spPr bwMode="auto">
          <a:xfrm>
            <a:off x="6202440" y="3549484"/>
            <a:ext cx="81886" cy="81886"/>
          </a:xfrm>
          <a:prstGeom prst="ellipse">
            <a:avLst/>
          </a:prstGeom>
          <a:solidFill>
            <a:schemeClr val="accent6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5250" algn="l"/>
              </a:tabLst>
            </a:pPr>
            <a:endParaRPr kumimoji="0" lang="de-DE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53" name="Oval 52"/>
          <p:cNvSpPr/>
          <p:nvPr/>
        </p:nvSpPr>
        <p:spPr bwMode="auto">
          <a:xfrm>
            <a:off x="5413714" y="3549591"/>
            <a:ext cx="81886" cy="81886"/>
          </a:xfrm>
          <a:prstGeom prst="ellipse">
            <a:avLst/>
          </a:prstGeom>
          <a:solidFill>
            <a:srgbClr val="FFC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5250" algn="l"/>
              </a:tabLst>
            </a:pPr>
            <a:endParaRPr kumimoji="0" lang="de-DE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cxnSp>
        <p:nvCxnSpPr>
          <p:cNvPr id="57" name="Straight Arrow Connector 56"/>
          <p:cNvCxnSpPr/>
          <p:nvPr/>
        </p:nvCxnSpPr>
        <p:spPr bwMode="auto">
          <a:xfrm flipV="1">
            <a:off x="4533900" y="5654040"/>
            <a:ext cx="0" cy="365760"/>
          </a:xfrm>
          <a:prstGeom prst="straightConnector1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58" name="Straight Arrow Connector 57"/>
          <p:cNvCxnSpPr/>
          <p:nvPr/>
        </p:nvCxnSpPr>
        <p:spPr bwMode="auto">
          <a:xfrm flipH="1">
            <a:off x="3703320" y="5250180"/>
            <a:ext cx="365760" cy="0"/>
          </a:xfrm>
          <a:prstGeom prst="straightConnector1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59" name="Straight Arrow Connector 58"/>
          <p:cNvCxnSpPr/>
          <p:nvPr/>
        </p:nvCxnSpPr>
        <p:spPr bwMode="auto">
          <a:xfrm>
            <a:off x="3238500" y="5669280"/>
            <a:ext cx="0" cy="365760"/>
          </a:xfrm>
          <a:prstGeom prst="straightConnector1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60" name="Straight Arrow Connector 59"/>
          <p:cNvCxnSpPr/>
          <p:nvPr/>
        </p:nvCxnSpPr>
        <p:spPr bwMode="auto">
          <a:xfrm>
            <a:off x="3726180" y="6416040"/>
            <a:ext cx="342900" cy="0"/>
          </a:xfrm>
          <a:prstGeom prst="straightConnector1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pic>
        <p:nvPicPr>
          <p:cNvPr id="61" name="Picture 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48075" y="5410200"/>
            <a:ext cx="470293" cy="2695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8" name="Picture 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48214" y="4678680"/>
            <a:ext cx="935978" cy="3105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9" name="Picture 9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829175" y="6179820"/>
            <a:ext cx="975877" cy="3067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90" name="Picture 10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925955" y="4757409"/>
            <a:ext cx="954405" cy="3165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91" name="Picture 11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935480" y="6191876"/>
            <a:ext cx="1028700" cy="3194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"/>
          <p:cNvSpPr txBox="1">
            <a:spLocks noChangeArrowheads="1"/>
          </p:cNvSpPr>
          <p:nvPr/>
        </p:nvSpPr>
        <p:spPr bwMode="auto">
          <a:xfrm>
            <a:off x="0" y="832756"/>
            <a:ext cx="9144000" cy="46166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tabLst>
                <a:tab pos="95250" algn="l"/>
              </a:tabLst>
            </a:pPr>
            <a:r>
              <a:rPr lang="de-DE" sz="2400" b="1" dirty="0">
                <a:solidFill>
                  <a:schemeClr val="accent2"/>
                </a:solidFill>
              </a:rPr>
              <a:t>Discrete curl - grad</a:t>
            </a:r>
          </a:p>
        </p:txBody>
      </p:sp>
      <p:sp>
        <p:nvSpPr>
          <p:cNvPr id="12" name="Text Box 5"/>
          <p:cNvSpPr txBox="1">
            <a:spLocks noChangeArrowheads="1"/>
          </p:cNvSpPr>
          <p:nvPr/>
        </p:nvSpPr>
        <p:spPr bwMode="auto">
          <a:xfrm>
            <a:off x="209862" y="1459134"/>
            <a:ext cx="8761751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it-IT" sz="1600" b="1" dirty="0"/>
              <a:t>Combining the previous discrete grad and curl operators, it is then easy to prove that for</a:t>
            </a:r>
          </a:p>
          <a:p>
            <a:pPr algn="l"/>
            <a:r>
              <a:rPr lang="it-IT" sz="1600" b="1" dirty="0"/>
              <a:t>an arbitrary discrete scalar field defined in the barycenter of the main grid one has</a:t>
            </a:r>
          </a:p>
        </p:txBody>
      </p:sp>
      <p:sp>
        <p:nvSpPr>
          <p:cNvPr id="22" name="Text Box 5"/>
          <p:cNvSpPr txBox="1">
            <a:spLocks noChangeArrowheads="1"/>
          </p:cNvSpPr>
          <p:nvPr/>
        </p:nvSpPr>
        <p:spPr bwMode="auto">
          <a:xfrm>
            <a:off x="262979" y="2847972"/>
            <a:ext cx="8761751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it-IT" sz="1600" b="1" dirty="0"/>
              <a:t>which is the discrete curl-grad compatibility. Using the previous curl and grad operators, the discretized J equation then reads </a:t>
            </a:r>
          </a:p>
        </p:txBody>
      </p:sp>
      <p:sp>
        <p:nvSpPr>
          <p:cNvPr id="55" name="Text Box 5"/>
          <p:cNvSpPr txBox="1">
            <a:spLocks noChangeArrowheads="1"/>
          </p:cNvSpPr>
          <p:nvPr/>
        </p:nvSpPr>
        <p:spPr bwMode="auto">
          <a:xfrm>
            <a:off x="954376" y="6008955"/>
            <a:ext cx="7155953" cy="584775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it-IT" sz="1600" b="1" dirty="0"/>
              <a:t>If the field J was initially curl-free, it will remain curl-free for all times, </a:t>
            </a:r>
          </a:p>
          <a:p>
            <a:r>
              <a:rPr lang="it-IT" sz="1600" b="1" dirty="0"/>
              <a:t>if the source term vanishes (</a:t>
            </a:r>
            <a:r>
              <a:rPr lang="it-IT" sz="1600" b="1" dirty="0">
                <a:latin typeface="Symbol" pitchFamily="18" charset="2"/>
              </a:rPr>
              <a:t>t</a:t>
            </a:r>
            <a:r>
              <a:rPr lang="it-IT" sz="1600" b="1" baseline="-25000" dirty="0"/>
              <a:t>2</a:t>
            </a:r>
            <a:r>
              <a:rPr lang="it-IT" sz="1600" b="1" dirty="0"/>
              <a:t> = </a:t>
            </a:r>
            <a:r>
              <a:rPr lang="it-IT" sz="1600" b="1" dirty="0">
                <a:sym typeface="Symbol"/>
              </a:rPr>
              <a:t>∞</a:t>
            </a:r>
            <a:r>
              <a:rPr lang="it-IT" sz="1600" b="1" dirty="0"/>
              <a:t>).  </a:t>
            </a:r>
          </a:p>
        </p:txBody>
      </p:sp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29788" y="2205079"/>
            <a:ext cx="2271298" cy="47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0607" y="3448216"/>
            <a:ext cx="8710267" cy="23529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"/>
          <p:cNvSpPr txBox="1">
            <a:spLocks noChangeArrowheads="1"/>
          </p:cNvSpPr>
          <p:nvPr/>
        </p:nvSpPr>
        <p:spPr bwMode="auto">
          <a:xfrm>
            <a:off x="0" y="832756"/>
            <a:ext cx="9144000" cy="46166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tabLst>
                <a:tab pos="95250" algn="l"/>
              </a:tabLst>
            </a:pPr>
            <a:r>
              <a:rPr lang="de-DE" sz="2400" b="1" dirty="0" err="1">
                <a:solidFill>
                  <a:schemeClr val="accent2"/>
                </a:solidFill>
              </a:rPr>
              <a:t>Results</a:t>
            </a:r>
            <a:r>
              <a:rPr lang="de-DE" sz="2400" b="1" dirty="0">
                <a:solidFill>
                  <a:schemeClr val="accent2"/>
                </a:solidFill>
              </a:rPr>
              <a:t> – </a:t>
            </a:r>
            <a:r>
              <a:rPr lang="de-DE" sz="2400" b="1" dirty="0" err="1">
                <a:solidFill>
                  <a:schemeClr val="accent2"/>
                </a:solidFill>
              </a:rPr>
              <a:t>Oscillating</a:t>
            </a:r>
            <a:r>
              <a:rPr lang="de-DE" sz="2400" b="1" dirty="0">
                <a:solidFill>
                  <a:schemeClr val="accent2"/>
                </a:solidFill>
              </a:rPr>
              <a:t> </a:t>
            </a:r>
            <a:r>
              <a:rPr lang="de-DE" sz="2400" b="1" dirty="0" err="1">
                <a:solidFill>
                  <a:schemeClr val="accent2"/>
                </a:solidFill>
              </a:rPr>
              <a:t>droplet</a:t>
            </a:r>
            <a:endParaRPr lang="de-DE" sz="2400" b="1" dirty="0">
              <a:solidFill>
                <a:schemeClr val="accent2"/>
              </a:solidFill>
            </a:endParaRPr>
          </a:p>
        </p:txBody>
      </p:sp>
      <p:sp>
        <p:nvSpPr>
          <p:cNvPr id="12" name="Text Box 5"/>
          <p:cNvSpPr txBox="1">
            <a:spLocks noChangeArrowheads="1"/>
          </p:cNvSpPr>
          <p:nvPr/>
        </p:nvSpPr>
        <p:spPr bwMode="auto">
          <a:xfrm>
            <a:off x="209862" y="1459134"/>
            <a:ext cx="8761751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it-IT" sz="1600" b="1" dirty="0" err="1"/>
              <a:t>Exactly</a:t>
            </a:r>
            <a:r>
              <a:rPr lang="it-IT" sz="1600" b="1" dirty="0"/>
              <a:t> </a:t>
            </a:r>
            <a:r>
              <a:rPr lang="it-IT" sz="1600" b="1" dirty="0" err="1"/>
              <a:t>curl</a:t>
            </a:r>
            <a:r>
              <a:rPr lang="it-IT" sz="1600" b="1" dirty="0"/>
              <a:t>-free </a:t>
            </a:r>
            <a:r>
              <a:rPr lang="it-IT" sz="1600" b="1" dirty="0" err="1"/>
              <a:t>scheme</a:t>
            </a:r>
            <a:r>
              <a:rPr lang="it-IT" sz="1600" b="1" dirty="0"/>
              <a:t> </a:t>
            </a:r>
            <a:r>
              <a:rPr lang="it-IT" sz="1600" b="1" dirty="0" err="1"/>
              <a:t>applied</a:t>
            </a:r>
            <a:r>
              <a:rPr lang="it-IT" sz="1600" b="1" dirty="0"/>
              <a:t> to the </a:t>
            </a:r>
            <a:r>
              <a:rPr lang="it-IT" sz="1600" b="1" dirty="0" err="1"/>
              <a:t>hyperbolic</a:t>
            </a:r>
            <a:r>
              <a:rPr lang="it-IT" sz="1600" b="1" dirty="0"/>
              <a:t> </a:t>
            </a:r>
            <a:r>
              <a:rPr lang="it-IT" sz="1600" b="1" dirty="0" err="1"/>
              <a:t>surface</a:t>
            </a:r>
            <a:r>
              <a:rPr lang="it-IT" sz="1600" b="1" dirty="0"/>
              <a:t> </a:t>
            </a:r>
            <a:r>
              <a:rPr lang="it-IT" sz="1600" b="1" dirty="0" err="1"/>
              <a:t>tension</a:t>
            </a:r>
            <a:r>
              <a:rPr lang="it-IT" sz="1600" b="1" dirty="0"/>
              <a:t> model of </a:t>
            </a:r>
            <a:r>
              <a:rPr lang="it-IT" sz="1600" b="1" dirty="0" err="1"/>
              <a:t>Gavrilyuk</a:t>
            </a:r>
            <a:r>
              <a:rPr lang="it-IT" sz="1600" b="1" dirty="0"/>
              <a:t> et al. </a:t>
            </a:r>
            <a:r>
              <a:rPr lang="it-IT" sz="1600" b="1" dirty="0" err="1"/>
              <a:t>Comparison</a:t>
            </a:r>
            <a:r>
              <a:rPr lang="it-IT" sz="1600" b="1" dirty="0"/>
              <a:t> with the </a:t>
            </a:r>
            <a:r>
              <a:rPr lang="it-IT" sz="1600" b="1" dirty="0" err="1"/>
              <a:t>original</a:t>
            </a:r>
            <a:r>
              <a:rPr lang="it-IT" sz="1600" b="1" dirty="0"/>
              <a:t> </a:t>
            </a:r>
            <a:r>
              <a:rPr lang="it-IT" sz="1600" b="1" dirty="0" err="1"/>
              <a:t>weakly</a:t>
            </a:r>
            <a:r>
              <a:rPr lang="it-IT" sz="1600" b="1" dirty="0"/>
              <a:t> </a:t>
            </a:r>
            <a:r>
              <a:rPr lang="it-IT" sz="1600" b="1" dirty="0" err="1"/>
              <a:t>hyperbolic</a:t>
            </a:r>
            <a:r>
              <a:rPr lang="it-IT" sz="1600" b="1" dirty="0"/>
              <a:t> system </a:t>
            </a:r>
            <a:r>
              <a:rPr lang="it-IT" sz="1600" b="1" dirty="0" err="1"/>
              <a:t>solved</a:t>
            </a:r>
            <a:r>
              <a:rPr lang="it-IT" sz="1600" b="1" dirty="0"/>
              <a:t> by a general purpose </a:t>
            </a:r>
            <a:r>
              <a:rPr lang="it-IT" sz="1600" b="1" dirty="0" err="1"/>
              <a:t>scheme</a:t>
            </a:r>
            <a:r>
              <a:rPr lang="it-IT" sz="1600" b="1" dirty="0"/>
              <a:t>, the GLM </a:t>
            </a:r>
            <a:r>
              <a:rPr lang="it-IT" sz="1600" b="1" dirty="0" err="1"/>
              <a:t>curl</a:t>
            </a:r>
            <a:r>
              <a:rPr lang="it-IT" sz="1600" b="1" dirty="0"/>
              <a:t> cleaning approach and the </a:t>
            </a:r>
            <a:r>
              <a:rPr lang="it-IT" sz="1600" b="1" dirty="0" err="1"/>
              <a:t>exactly</a:t>
            </a:r>
            <a:r>
              <a:rPr lang="it-IT" sz="1600" b="1" dirty="0"/>
              <a:t> </a:t>
            </a:r>
            <a:r>
              <a:rPr lang="it-IT" sz="1600" b="1" dirty="0" err="1"/>
              <a:t>curl</a:t>
            </a:r>
            <a:r>
              <a:rPr lang="it-IT" sz="1600" b="1" dirty="0"/>
              <a:t>-free </a:t>
            </a:r>
            <a:r>
              <a:rPr lang="it-IT" sz="1600" b="1" dirty="0" err="1"/>
              <a:t>scheme</a:t>
            </a:r>
            <a:r>
              <a:rPr lang="it-IT" sz="1600" b="1" dirty="0"/>
              <a:t> (</a:t>
            </a:r>
            <a:r>
              <a:rPr lang="it-IT" sz="1600" b="1" dirty="0" err="1"/>
              <a:t>applied</a:t>
            </a:r>
            <a:r>
              <a:rPr lang="it-IT" sz="1600" b="1" dirty="0"/>
              <a:t> to the </a:t>
            </a:r>
            <a:r>
              <a:rPr lang="it-IT" sz="1600" b="1" dirty="0" err="1"/>
              <a:t>original</a:t>
            </a:r>
            <a:r>
              <a:rPr lang="it-IT" sz="1600" b="1" dirty="0"/>
              <a:t> model)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ACE83DE-5B93-410C-959F-81EFCCE9DB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758519"/>
            <a:ext cx="9144000" cy="31262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570113"/>
      </p:ext>
    </p:extLst>
  </p:cSld>
  <p:clrMapOvr>
    <a:masterClrMapping/>
  </p:clrMapOvr>
  <p:transition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Box 5"/>
          <p:cNvSpPr txBox="1">
            <a:spLocks noChangeArrowheads="1"/>
          </p:cNvSpPr>
          <p:nvPr/>
        </p:nvSpPr>
        <p:spPr bwMode="auto">
          <a:xfrm>
            <a:off x="209862" y="1459134"/>
            <a:ext cx="8761751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it-IT" sz="1600" b="1" dirty="0" err="1"/>
              <a:t>Exactly</a:t>
            </a:r>
            <a:r>
              <a:rPr lang="it-IT" sz="1600" b="1" dirty="0"/>
              <a:t> </a:t>
            </a:r>
            <a:r>
              <a:rPr lang="it-IT" sz="1600" b="1" dirty="0" err="1"/>
              <a:t>curl</a:t>
            </a:r>
            <a:r>
              <a:rPr lang="it-IT" sz="1600" b="1" dirty="0"/>
              <a:t>-free </a:t>
            </a:r>
            <a:r>
              <a:rPr lang="it-IT" sz="1600" b="1" dirty="0" err="1"/>
              <a:t>scheme</a:t>
            </a:r>
            <a:r>
              <a:rPr lang="it-IT" sz="1600" b="1" dirty="0"/>
              <a:t> </a:t>
            </a:r>
            <a:r>
              <a:rPr lang="it-IT" sz="1600" b="1" dirty="0" err="1"/>
              <a:t>applied</a:t>
            </a:r>
            <a:r>
              <a:rPr lang="it-IT" sz="1600" b="1" dirty="0"/>
              <a:t> to the </a:t>
            </a:r>
            <a:r>
              <a:rPr lang="it-IT" sz="1600" b="1" dirty="0" err="1"/>
              <a:t>hyperbolic</a:t>
            </a:r>
            <a:r>
              <a:rPr lang="it-IT" sz="1600" b="1" dirty="0"/>
              <a:t> </a:t>
            </a:r>
            <a:r>
              <a:rPr lang="it-IT" sz="1600" b="1" dirty="0" err="1"/>
              <a:t>surface</a:t>
            </a:r>
            <a:r>
              <a:rPr lang="it-IT" sz="1600" b="1" dirty="0"/>
              <a:t> </a:t>
            </a:r>
            <a:r>
              <a:rPr lang="it-IT" sz="1600" b="1" dirty="0" err="1"/>
              <a:t>tension</a:t>
            </a:r>
            <a:r>
              <a:rPr lang="it-IT" sz="1600" b="1" dirty="0"/>
              <a:t> model of </a:t>
            </a:r>
            <a:r>
              <a:rPr lang="it-IT" sz="1600" b="1" dirty="0" err="1"/>
              <a:t>Gavrilyuk</a:t>
            </a:r>
            <a:r>
              <a:rPr lang="it-IT" sz="1600" b="1" dirty="0"/>
              <a:t> et al. </a:t>
            </a:r>
            <a:r>
              <a:rPr lang="it-IT" sz="1600" b="1" dirty="0" err="1"/>
              <a:t>Comparison</a:t>
            </a:r>
            <a:r>
              <a:rPr lang="it-IT" sz="1600" b="1" dirty="0"/>
              <a:t> with the </a:t>
            </a:r>
            <a:r>
              <a:rPr lang="it-IT" sz="1600" b="1" dirty="0" err="1"/>
              <a:t>original</a:t>
            </a:r>
            <a:r>
              <a:rPr lang="it-IT" sz="1600" b="1" dirty="0"/>
              <a:t> </a:t>
            </a:r>
            <a:r>
              <a:rPr lang="it-IT" sz="1600" b="1" dirty="0" err="1"/>
              <a:t>weakly</a:t>
            </a:r>
            <a:r>
              <a:rPr lang="it-IT" sz="1600" b="1" dirty="0"/>
              <a:t> </a:t>
            </a:r>
            <a:r>
              <a:rPr lang="it-IT" sz="1600" b="1" dirty="0" err="1"/>
              <a:t>hyperbolic</a:t>
            </a:r>
            <a:r>
              <a:rPr lang="it-IT" sz="1600" b="1" dirty="0"/>
              <a:t> system </a:t>
            </a:r>
            <a:r>
              <a:rPr lang="it-IT" sz="1600" b="1" dirty="0" err="1"/>
              <a:t>solved</a:t>
            </a:r>
            <a:r>
              <a:rPr lang="it-IT" sz="1600" b="1" dirty="0"/>
              <a:t> by a general purpose </a:t>
            </a:r>
            <a:r>
              <a:rPr lang="it-IT" sz="1600" b="1" dirty="0" err="1"/>
              <a:t>scheme</a:t>
            </a:r>
            <a:r>
              <a:rPr lang="it-IT" sz="1600" b="1" dirty="0"/>
              <a:t>, the GLM </a:t>
            </a:r>
            <a:r>
              <a:rPr lang="it-IT" sz="1600" b="1" dirty="0" err="1"/>
              <a:t>curl</a:t>
            </a:r>
            <a:r>
              <a:rPr lang="it-IT" sz="1600" b="1" dirty="0"/>
              <a:t> cleaning approach and the </a:t>
            </a:r>
            <a:r>
              <a:rPr lang="it-IT" sz="1600" b="1" dirty="0" err="1"/>
              <a:t>exactly</a:t>
            </a:r>
            <a:r>
              <a:rPr lang="it-IT" sz="1600" b="1" dirty="0"/>
              <a:t> </a:t>
            </a:r>
            <a:r>
              <a:rPr lang="it-IT" sz="1600" b="1" dirty="0" err="1"/>
              <a:t>curl</a:t>
            </a:r>
            <a:r>
              <a:rPr lang="it-IT" sz="1600" b="1" dirty="0"/>
              <a:t>-free </a:t>
            </a:r>
            <a:r>
              <a:rPr lang="it-IT" sz="1600" b="1" dirty="0" err="1"/>
              <a:t>scheme</a:t>
            </a:r>
            <a:r>
              <a:rPr lang="it-IT" sz="1600" b="1" dirty="0"/>
              <a:t> (</a:t>
            </a:r>
            <a:r>
              <a:rPr lang="it-IT" sz="1600" b="1" dirty="0" err="1"/>
              <a:t>applied</a:t>
            </a:r>
            <a:r>
              <a:rPr lang="it-IT" sz="1600" b="1" dirty="0"/>
              <a:t> to the </a:t>
            </a:r>
            <a:r>
              <a:rPr lang="it-IT" sz="1600" b="1" dirty="0" err="1"/>
              <a:t>original</a:t>
            </a:r>
            <a:r>
              <a:rPr lang="it-IT" sz="1600" b="1" dirty="0"/>
              <a:t> model)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72BE4B3-613B-43AF-AFB4-210D282D62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887841"/>
            <a:ext cx="9144000" cy="3137403"/>
          </a:xfrm>
          <a:prstGeom prst="rect">
            <a:avLst/>
          </a:prstGeom>
        </p:spPr>
      </p:pic>
      <p:sp>
        <p:nvSpPr>
          <p:cNvPr id="6" name="Text Box 4">
            <a:extLst>
              <a:ext uri="{FF2B5EF4-FFF2-40B4-BE49-F238E27FC236}">
                <a16:creationId xmlns:a16="http://schemas.microsoft.com/office/drawing/2014/main" id="{8EECB6A0-A327-440F-9FAE-3F2E2A9481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832756"/>
            <a:ext cx="9144000" cy="46166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tabLst>
                <a:tab pos="95250" algn="l"/>
              </a:tabLst>
            </a:pPr>
            <a:r>
              <a:rPr lang="de-DE" sz="2400" b="1" dirty="0" err="1">
                <a:solidFill>
                  <a:schemeClr val="accent2"/>
                </a:solidFill>
              </a:rPr>
              <a:t>Results</a:t>
            </a:r>
            <a:r>
              <a:rPr lang="de-DE" sz="2400" b="1" dirty="0">
                <a:solidFill>
                  <a:schemeClr val="accent2"/>
                </a:solidFill>
              </a:rPr>
              <a:t> – </a:t>
            </a:r>
            <a:r>
              <a:rPr lang="de-DE" sz="2400" b="1" dirty="0" err="1">
                <a:solidFill>
                  <a:schemeClr val="accent2"/>
                </a:solidFill>
              </a:rPr>
              <a:t>Oscillating</a:t>
            </a:r>
            <a:r>
              <a:rPr lang="de-DE" sz="2400" b="1" dirty="0">
                <a:solidFill>
                  <a:schemeClr val="accent2"/>
                </a:solidFill>
              </a:rPr>
              <a:t> </a:t>
            </a:r>
            <a:r>
              <a:rPr lang="de-DE" sz="2400" b="1" dirty="0" err="1">
                <a:solidFill>
                  <a:schemeClr val="accent2"/>
                </a:solidFill>
              </a:rPr>
              <a:t>droplet</a:t>
            </a:r>
            <a:endParaRPr lang="de-DE" sz="2400" b="1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1789909"/>
      </p:ext>
    </p:extLst>
  </p:cSld>
  <p:clrMapOvr>
    <a:masterClrMapping/>
  </p:clrMapOvr>
  <p:transition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2520185-C64A-4C03-A228-E87C33206E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2538" y="1254227"/>
            <a:ext cx="8063622" cy="382675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A5BAE19-7952-4211-8416-BE7CABBA7F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7040" y="5046107"/>
            <a:ext cx="7985760" cy="1728299"/>
          </a:xfrm>
          <a:prstGeom prst="rect">
            <a:avLst/>
          </a:prstGeom>
        </p:spPr>
      </p:pic>
      <p:sp>
        <p:nvSpPr>
          <p:cNvPr id="8" name="Text Box 4">
            <a:extLst>
              <a:ext uri="{FF2B5EF4-FFF2-40B4-BE49-F238E27FC236}">
                <a16:creationId xmlns:a16="http://schemas.microsoft.com/office/drawing/2014/main" id="{6E7B6B28-693A-4E6B-8AC9-F7BBE2659A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832756"/>
            <a:ext cx="9144000" cy="46166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tabLst>
                <a:tab pos="95250" algn="l"/>
              </a:tabLst>
            </a:pPr>
            <a:r>
              <a:rPr lang="de-DE" sz="2400" b="1" dirty="0" err="1">
                <a:solidFill>
                  <a:schemeClr val="accent2"/>
                </a:solidFill>
              </a:rPr>
              <a:t>Results</a:t>
            </a:r>
            <a:r>
              <a:rPr lang="de-DE" sz="2400" b="1" dirty="0">
                <a:solidFill>
                  <a:schemeClr val="accent2"/>
                </a:solidFill>
              </a:rPr>
              <a:t> – </a:t>
            </a:r>
            <a:r>
              <a:rPr lang="de-DE" sz="2400" b="1" dirty="0" err="1">
                <a:solidFill>
                  <a:schemeClr val="accent2"/>
                </a:solidFill>
              </a:rPr>
              <a:t>Oscillating</a:t>
            </a:r>
            <a:r>
              <a:rPr lang="de-DE" sz="2400" b="1" dirty="0">
                <a:solidFill>
                  <a:schemeClr val="accent2"/>
                </a:solidFill>
              </a:rPr>
              <a:t> </a:t>
            </a:r>
            <a:r>
              <a:rPr lang="de-DE" sz="2400" b="1" dirty="0" err="1">
                <a:solidFill>
                  <a:schemeClr val="accent2"/>
                </a:solidFill>
              </a:rPr>
              <a:t>droplet</a:t>
            </a:r>
            <a:endParaRPr lang="de-DE" sz="2400" b="1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5329225"/>
      </p:ext>
    </p:extLst>
  </p:cSld>
  <p:clrMapOvr>
    <a:masterClrMapping/>
  </p:clrMapOvr>
  <p:transition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4">
            <a:extLst>
              <a:ext uri="{FF2B5EF4-FFF2-40B4-BE49-F238E27FC236}">
                <a16:creationId xmlns:a16="http://schemas.microsoft.com/office/drawing/2014/main" id="{615E4B51-FCA6-42D8-B21F-57C7736DC2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832756"/>
            <a:ext cx="9144000" cy="46166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tabLst>
                <a:tab pos="95250" algn="l"/>
              </a:tabLst>
            </a:pPr>
            <a:r>
              <a:rPr lang="de-DE" sz="2400" b="1" dirty="0" err="1">
                <a:solidFill>
                  <a:schemeClr val="accent2"/>
                </a:solidFill>
              </a:rPr>
              <a:t>Results</a:t>
            </a:r>
            <a:r>
              <a:rPr lang="de-DE" sz="2400" b="1" dirty="0">
                <a:solidFill>
                  <a:schemeClr val="accent2"/>
                </a:solidFill>
              </a:rPr>
              <a:t> – Binary </a:t>
            </a:r>
            <a:r>
              <a:rPr lang="de-DE" sz="2400" b="1" dirty="0" err="1">
                <a:solidFill>
                  <a:schemeClr val="accent2"/>
                </a:solidFill>
              </a:rPr>
              <a:t>droplet</a:t>
            </a:r>
            <a:r>
              <a:rPr lang="de-DE" sz="2400" b="1" dirty="0">
                <a:solidFill>
                  <a:schemeClr val="accent2"/>
                </a:solidFill>
              </a:rPr>
              <a:t> </a:t>
            </a:r>
            <a:r>
              <a:rPr lang="de-DE" sz="2400" b="1" dirty="0" err="1">
                <a:solidFill>
                  <a:schemeClr val="accent2"/>
                </a:solidFill>
              </a:rPr>
              <a:t>collision</a:t>
            </a:r>
            <a:endParaRPr lang="de-DE" sz="2400" b="1" dirty="0">
              <a:solidFill>
                <a:schemeClr val="accent2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0079FD6-02E1-4386-9FA4-D789AE3145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520" y="3811268"/>
            <a:ext cx="8585200" cy="253623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97F55F0-7C5E-4BCC-9C30-11F6E7ADD1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3520" y="1294421"/>
            <a:ext cx="8696960" cy="2516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4840805"/>
      </p:ext>
    </p:extLst>
  </p:cSld>
  <p:clrMapOvr>
    <a:masterClrMapping/>
  </p:clrMapOvr>
  <p:transition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E062662-A06D-4CA4-B74E-9D701CCD6C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080" y="1867866"/>
            <a:ext cx="9144000" cy="3792828"/>
          </a:xfrm>
          <a:prstGeom prst="rect">
            <a:avLst/>
          </a:prstGeom>
        </p:spPr>
      </p:pic>
      <p:sp>
        <p:nvSpPr>
          <p:cNvPr id="4" name="Text Box 4">
            <a:extLst>
              <a:ext uri="{FF2B5EF4-FFF2-40B4-BE49-F238E27FC236}">
                <a16:creationId xmlns:a16="http://schemas.microsoft.com/office/drawing/2014/main" id="{7376C4C9-602D-40A9-BBF5-19EE39BC15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832756"/>
            <a:ext cx="9144000" cy="46166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tabLst>
                <a:tab pos="95250" algn="l"/>
              </a:tabLst>
            </a:pPr>
            <a:r>
              <a:rPr lang="de-DE" sz="2400" b="1" dirty="0" err="1">
                <a:solidFill>
                  <a:schemeClr val="accent2"/>
                </a:solidFill>
              </a:rPr>
              <a:t>Results</a:t>
            </a:r>
            <a:r>
              <a:rPr lang="de-DE" sz="2400" b="1" dirty="0">
                <a:solidFill>
                  <a:schemeClr val="accent2"/>
                </a:solidFill>
              </a:rPr>
              <a:t> – Multiphase Rayleigh-Taylor </a:t>
            </a:r>
            <a:r>
              <a:rPr lang="de-DE" sz="2400" b="1" dirty="0" err="1">
                <a:solidFill>
                  <a:schemeClr val="accent2"/>
                </a:solidFill>
              </a:rPr>
              <a:t>instability</a:t>
            </a:r>
            <a:endParaRPr lang="de-DE" sz="2400" b="1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2702730"/>
      </p:ext>
    </p:extLst>
  </p:cSld>
  <p:clrMapOvr>
    <a:masterClrMapping/>
  </p:clrMapOvr>
  <p:transition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4">
            <a:extLst>
              <a:ext uri="{FF2B5EF4-FFF2-40B4-BE49-F238E27FC236}">
                <a16:creationId xmlns:a16="http://schemas.microsoft.com/office/drawing/2014/main" id="{7376C4C9-602D-40A9-BBF5-19EE39BC15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832756"/>
            <a:ext cx="9144000" cy="46166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tabLst>
                <a:tab pos="95250" algn="l"/>
              </a:tabLst>
            </a:pPr>
            <a:r>
              <a:rPr lang="de-DE" sz="2400" b="1" dirty="0" err="1">
                <a:solidFill>
                  <a:schemeClr val="accent2"/>
                </a:solidFill>
              </a:rPr>
              <a:t>Results</a:t>
            </a:r>
            <a:r>
              <a:rPr lang="de-DE" sz="2400" b="1" dirty="0">
                <a:solidFill>
                  <a:schemeClr val="accent2"/>
                </a:solidFill>
              </a:rPr>
              <a:t> – Multiphase Rayleigh-Taylor </a:t>
            </a:r>
            <a:r>
              <a:rPr lang="de-DE" sz="2400" b="1" dirty="0" err="1">
                <a:solidFill>
                  <a:schemeClr val="accent2"/>
                </a:solidFill>
              </a:rPr>
              <a:t>instability</a:t>
            </a:r>
            <a:endParaRPr lang="de-DE" sz="2400" b="1" dirty="0">
              <a:solidFill>
                <a:schemeClr val="accent2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DA1C503-B919-49B2-A3E8-635625C8EA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770" y="1435458"/>
            <a:ext cx="8140700" cy="48793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6434449"/>
      </p:ext>
    </p:extLst>
  </p:cSld>
  <p:clrMapOvr>
    <a:masterClrMapping/>
  </p:clrMapOvr>
  <p:transition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"/>
          <p:cNvSpPr txBox="1">
            <a:spLocks noChangeArrowheads="1"/>
          </p:cNvSpPr>
          <p:nvPr/>
        </p:nvSpPr>
        <p:spPr bwMode="auto">
          <a:xfrm>
            <a:off x="0" y="832756"/>
            <a:ext cx="9144000" cy="46166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tabLst>
                <a:tab pos="95250" algn="l"/>
              </a:tabLst>
            </a:pPr>
            <a:r>
              <a:rPr lang="de-DE" sz="2400" b="1" dirty="0" err="1">
                <a:solidFill>
                  <a:schemeClr val="accent2"/>
                </a:solidFill>
              </a:rPr>
              <a:t>Results</a:t>
            </a:r>
            <a:r>
              <a:rPr lang="de-DE" sz="2400" b="1" dirty="0">
                <a:solidFill>
                  <a:schemeClr val="accent2"/>
                </a:solidFill>
              </a:rPr>
              <a:t> – </a:t>
            </a:r>
            <a:r>
              <a:rPr lang="de-DE" sz="2400" b="1" dirty="0" err="1">
                <a:solidFill>
                  <a:schemeClr val="accent2"/>
                </a:solidFill>
              </a:rPr>
              <a:t>Stationary</a:t>
            </a:r>
            <a:r>
              <a:rPr lang="de-DE" sz="2400" b="1" dirty="0">
                <a:solidFill>
                  <a:schemeClr val="accent2"/>
                </a:solidFill>
              </a:rPr>
              <a:t> </a:t>
            </a:r>
            <a:r>
              <a:rPr lang="de-DE" sz="2400" b="1" dirty="0" err="1">
                <a:solidFill>
                  <a:schemeClr val="accent2"/>
                </a:solidFill>
              </a:rPr>
              <a:t>bubble</a:t>
            </a:r>
            <a:r>
              <a:rPr lang="de-DE" sz="2400" b="1" dirty="0">
                <a:solidFill>
                  <a:schemeClr val="accent2"/>
                </a:solidFill>
              </a:rPr>
              <a:t> in 2D</a:t>
            </a:r>
          </a:p>
        </p:txBody>
      </p:sp>
      <p:sp>
        <p:nvSpPr>
          <p:cNvPr id="12" name="Text Box 5"/>
          <p:cNvSpPr txBox="1">
            <a:spLocks noChangeArrowheads="1"/>
          </p:cNvSpPr>
          <p:nvPr/>
        </p:nvSpPr>
        <p:spPr bwMode="auto">
          <a:xfrm>
            <a:off x="209862" y="1459134"/>
            <a:ext cx="8761751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it-IT" sz="1600" b="1" dirty="0" err="1"/>
              <a:t>Exactly</a:t>
            </a:r>
            <a:r>
              <a:rPr lang="it-IT" sz="1600" b="1" dirty="0"/>
              <a:t> </a:t>
            </a:r>
            <a:r>
              <a:rPr lang="it-IT" sz="1600" b="1" dirty="0" err="1"/>
              <a:t>curl</a:t>
            </a:r>
            <a:r>
              <a:rPr lang="it-IT" sz="1600" b="1" dirty="0"/>
              <a:t>-free </a:t>
            </a:r>
            <a:r>
              <a:rPr lang="it-IT" sz="1600" b="1" dirty="0" err="1"/>
              <a:t>scheme</a:t>
            </a:r>
            <a:r>
              <a:rPr lang="it-IT" sz="1600" b="1" dirty="0"/>
              <a:t> </a:t>
            </a:r>
            <a:r>
              <a:rPr lang="it-IT" sz="1600" b="1" dirty="0" err="1"/>
              <a:t>applied</a:t>
            </a:r>
            <a:r>
              <a:rPr lang="it-IT" sz="1600" b="1" dirty="0"/>
              <a:t> to the </a:t>
            </a:r>
            <a:r>
              <a:rPr lang="it-IT" sz="1600" b="1" dirty="0" err="1"/>
              <a:t>hyperbolic</a:t>
            </a:r>
            <a:r>
              <a:rPr lang="it-IT" sz="1600" b="1" dirty="0"/>
              <a:t> NSK model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581F86B-D4B1-4B9F-B150-8163FEE0C5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291444"/>
            <a:ext cx="9144000" cy="3733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7274008"/>
      </p:ext>
    </p:extLst>
  </p:cSld>
  <p:clrMapOvr>
    <a:masterClrMapping/>
  </p:clrMapOvr>
  <p:transition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Box 5"/>
          <p:cNvSpPr txBox="1">
            <a:spLocks noChangeArrowheads="1"/>
          </p:cNvSpPr>
          <p:nvPr/>
        </p:nvSpPr>
        <p:spPr bwMode="auto">
          <a:xfrm>
            <a:off x="209862" y="1459134"/>
            <a:ext cx="8761751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it-IT" sz="1600" b="1" dirty="0" err="1"/>
              <a:t>Exactly</a:t>
            </a:r>
            <a:r>
              <a:rPr lang="it-IT" sz="1600" b="1" dirty="0"/>
              <a:t> </a:t>
            </a:r>
            <a:r>
              <a:rPr lang="it-IT" sz="1600" b="1" dirty="0" err="1"/>
              <a:t>curl</a:t>
            </a:r>
            <a:r>
              <a:rPr lang="it-IT" sz="1600" b="1" dirty="0"/>
              <a:t>-free </a:t>
            </a:r>
            <a:r>
              <a:rPr lang="it-IT" sz="1600" b="1" dirty="0" err="1"/>
              <a:t>scheme</a:t>
            </a:r>
            <a:r>
              <a:rPr lang="it-IT" sz="1600" b="1" dirty="0"/>
              <a:t> </a:t>
            </a:r>
            <a:r>
              <a:rPr lang="it-IT" sz="1600" b="1" dirty="0" err="1"/>
              <a:t>applied</a:t>
            </a:r>
            <a:r>
              <a:rPr lang="it-IT" sz="1600" b="1" dirty="0"/>
              <a:t> to the </a:t>
            </a:r>
            <a:r>
              <a:rPr lang="it-IT" sz="1600" b="1" dirty="0" err="1"/>
              <a:t>hyperbolic</a:t>
            </a:r>
            <a:r>
              <a:rPr lang="it-IT" sz="1600" b="1" dirty="0"/>
              <a:t> NSK model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A0EEE9E-DCA5-4BB9-AE9E-98C7437B28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737" y="1459134"/>
            <a:ext cx="9144000" cy="4377823"/>
          </a:xfrm>
          <a:prstGeom prst="rect">
            <a:avLst/>
          </a:prstGeom>
        </p:spPr>
      </p:pic>
      <p:sp>
        <p:nvSpPr>
          <p:cNvPr id="6" name="Text Box 4">
            <a:extLst>
              <a:ext uri="{FF2B5EF4-FFF2-40B4-BE49-F238E27FC236}">
                <a16:creationId xmlns:a16="http://schemas.microsoft.com/office/drawing/2014/main" id="{BC1D3A9A-6A96-49C6-9590-A380D41136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832756"/>
            <a:ext cx="9144000" cy="46166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tabLst>
                <a:tab pos="95250" algn="l"/>
              </a:tabLst>
            </a:pPr>
            <a:r>
              <a:rPr lang="de-DE" sz="2400" b="1" dirty="0" err="1">
                <a:solidFill>
                  <a:schemeClr val="accent2"/>
                </a:solidFill>
              </a:rPr>
              <a:t>Results</a:t>
            </a:r>
            <a:r>
              <a:rPr lang="de-DE" sz="2400" b="1" dirty="0">
                <a:solidFill>
                  <a:schemeClr val="accent2"/>
                </a:solidFill>
              </a:rPr>
              <a:t> – </a:t>
            </a:r>
            <a:r>
              <a:rPr lang="de-DE" sz="2400" b="1" dirty="0" err="1">
                <a:solidFill>
                  <a:schemeClr val="accent2"/>
                </a:solidFill>
              </a:rPr>
              <a:t>Stationary</a:t>
            </a:r>
            <a:r>
              <a:rPr lang="de-DE" sz="2400" b="1" dirty="0">
                <a:solidFill>
                  <a:schemeClr val="accent2"/>
                </a:solidFill>
              </a:rPr>
              <a:t> </a:t>
            </a:r>
            <a:r>
              <a:rPr lang="de-DE" sz="2400" b="1" dirty="0" err="1">
                <a:solidFill>
                  <a:schemeClr val="accent2"/>
                </a:solidFill>
              </a:rPr>
              <a:t>bubble</a:t>
            </a:r>
            <a:r>
              <a:rPr lang="de-DE" sz="2400" b="1" dirty="0">
                <a:solidFill>
                  <a:schemeClr val="accent2"/>
                </a:solidFill>
              </a:rPr>
              <a:t> in 2D</a:t>
            </a:r>
          </a:p>
        </p:txBody>
      </p:sp>
    </p:spTree>
    <p:extLst>
      <p:ext uri="{BB962C8B-B14F-4D97-AF65-F5344CB8AC3E}">
        <p14:creationId xmlns:p14="http://schemas.microsoft.com/office/powerpoint/2010/main" val="3784863797"/>
      </p:ext>
    </p:extLst>
  </p:cSld>
  <p:clrMapOvr>
    <a:masterClrMapping/>
  </p:clrMapOvr>
  <p:transition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Box 5"/>
          <p:cNvSpPr txBox="1">
            <a:spLocks noChangeArrowheads="1"/>
          </p:cNvSpPr>
          <p:nvPr/>
        </p:nvSpPr>
        <p:spPr bwMode="auto">
          <a:xfrm>
            <a:off x="209862" y="1459134"/>
            <a:ext cx="8761751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it-IT" sz="1600" b="1" dirty="0" err="1"/>
              <a:t>Exactly</a:t>
            </a:r>
            <a:r>
              <a:rPr lang="it-IT" sz="1600" b="1" dirty="0"/>
              <a:t> </a:t>
            </a:r>
            <a:r>
              <a:rPr lang="it-IT" sz="1600" b="1" dirty="0" err="1"/>
              <a:t>curl</a:t>
            </a:r>
            <a:r>
              <a:rPr lang="it-IT" sz="1600" b="1" dirty="0"/>
              <a:t>-free </a:t>
            </a:r>
            <a:r>
              <a:rPr lang="it-IT" sz="1600" b="1" dirty="0" err="1"/>
              <a:t>scheme</a:t>
            </a:r>
            <a:r>
              <a:rPr lang="it-IT" sz="1600" b="1" dirty="0"/>
              <a:t> </a:t>
            </a:r>
            <a:r>
              <a:rPr lang="it-IT" sz="1600" b="1" dirty="0" err="1"/>
              <a:t>applied</a:t>
            </a:r>
            <a:r>
              <a:rPr lang="it-IT" sz="1600" b="1" dirty="0"/>
              <a:t> to the </a:t>
            </a:r>
            <a:r>
              <a:rPr lang="it-IT" sz="1600" b="1" dirty="0" err="1"/>
              <a:t>hyperbolic</a:t>
            </a:r>
            <a:r>
              <a:rPr lang="it-IT" sz="1600" b="1" dirty="0"/>
              <a:t> NSK model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7D6B18F-9873-4F93-A6B4-95FC130A56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737" y="2265979"/>
            <a:ext cx="9144000" cy="3646842"/>
          </a:xfrm>
          <a:prstGeom prst="rect">
            <a:avLst/>
          </a:prstGeom>
        </p:spPr>
      </p:pic>
      <p:sp>
        <p:nvSpPr>
          <p:cNvPr id="6" name="Text Box 4">
            <a:extLst>
              <a:ext uri="{FF2B5EF4-FFF2-40B4-BE49-F238E27FC236}">
                <a16:creationId xmlns:a16="http://schemas.microsoft.com/office/drawing/2014/main" id="{C22D4318-012D-4BF8-9B8E-02C30B01E7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832756"/>
            <a:ext cx="9144000" cy="46166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tabLst>
                <a:tab pos="95250" algn="l"/>
              </a:tabLst>
            </a:pPr>
            <a:r>
              <a:rPr lang="de-DE" sz="2400" b="1" dirty="0" err="1">
                <a:solidFill>
                  <a:schemeClr val="accent2"/>
                </a:solidFill>
              </a:rPr>
              <a:t>Results</a:t>
            </a:r>
            <a:r>
              <a:rPr lang="de-DE" sz="2400" b="1" dirty="0">
                <a:solidFill>
                  <a:schemeClr val="accent2"/>
                </a:solidFill>
              </a:rPr>
              <a:t> – </a:t>
            </a:r>
            <a:r>
              <a:rPr lang="de-DE" sz="2400" b="1" dirty="0" err="1">
                <a:solidFill>
                  <a:schemeClr val="accent2"/>
                </a:solidFill>
              </a:rPr>
              <a:t>Stationary</a:t>
            </a:r>
            <a:r>
              <a:rPr lang="de-DE" sz="2400" b="1" dirty="0">
                <a:solidFill>
                  <a:schemeClr val="accent2"/>
                </a:solidFill>
              </a:rPr>
              <a:t> </a:t>
            </a:r>
            <a:r>
              <a:rPr lang="de-DE" sz="2400" b="1" dirty="0" err="1">
                <a:solidFill>
                  <a:schemeClr val="accent2"/>
                </a:solidFill>
              </a:rPr>
              <a:t>bubble</a:t>
            </a:r>
            <a:r>
              <a:rPr lang="de-DE" sz="2400" b="1" dirty="0">
                <a:solidFill>
                  <a:schemeClr val="accent2"/>
                </a:solidFill>
              </a:rPr>
              <a:t> in 2D</a:t>
            </a:r>
          </a:p>
        </p:txBody>
      </p:sp>
    </p:spTree>
    <p:extLst>
      <p:ext uri="{BB962C8B-B14F-4D97-AF65-F5344CB8AC3E}">
        <p14:creationId xmlns:p14="http://schemas.microsoft.com/office/powerpoint/2010/main" val="3570581162"/>
      </p:ext>
    </p:extLst>
  </p:cSld>
  <p:clrMapOvr>
    <a:masterClrMapping/>
  </p:clrMapOvr>
  <p:transition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"/>
          <p:cNvSpPr txBox="1">
            <a:spLocks noChangeArrowheads="1"/>
          </p:cNvSpPr>
          <p:nvPr/>
        </p:nvSpPr>
        <p:spPr bwMode="auto">
          <a:xfrm>
            <a:off x="0" y="832756"/>
            <a:ext cx="9144000" cy="46166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tabLst>
                <a:tab pos="95250" algn="l"/>
              </a:tabLst>
            </a:pPr>
            <a:r>
              <a:rPr lang="de-DE" sz="2400" b="1" dirty="0" err="1">
                <a:solidFill>
                  <a:schemeClr val="accent2"/>
                </a:solidFill>
              </a:rPr>
              <a:t>Results</a:t>
            </a:r>
            <a:r>
              <a:rPr lang="de-DE" sz="2400" b="1" dirty="0">
                <a:solidFill>
                  <a:schemeClr val="accent2"/>
                </a:solidFill>
              </a:rPr>
              <a:t> – Ostwald </a:t>
            </a:r>
            <a:r>
              <a:rPr lang="de-DE" sz="2400" b="1" dirty="0" err="1">
                <a:solidFill>
                  <a:schemeClr val="accent2"/>
                </a:solidFill>
              </a:rPr>
              <a:t>ripening</a:t>
            </a:r>
            <a:r>
              <a:rPr lang="de-DE" sz="2400" b="1" dirty="0">
                <a:solidFill>
                  <a:schemeClr val="accent2"/>
                </a:solidFill>
              </a:rPr>
              <a:t> in 2D</a:t>
            </a:r>
          </a:p>
        </p:txBody>
      </p:sp>
      <p:sp>
        <p:nvSpPr>
          <p:cNvPr id="12" name="Text Box 5"/>
          <p:cNvSpPr txBox="1">
            <a:spLocks noChangeArrowheads="1"/>
          </p:cNvSpPr>
          <p:nvPr/>
        </p:nvSpPr>
        <p:spPr bwMode="auto">
          <a:xfrm>
            <a:off x="209862" y="1459134"/>
            <a:ext cx="8761751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it-IT" sz="1600" b="1" dirty="0" err="1"/>
              <a:t>Exactly</a:t>
            </a:r>
            <a:r>
              <a:rPr lang="it-IT" sz="1600" b="1" dirty="0"/>
              <a:t> </a:t>
            </a:r>
            <a:r>
              <a:rPr lang="it-IT" sz="1600" b="1" dirty="0" err="1"/>
              <a:t>curl</a:t>
            </a:r>
            <a:r>
              <a:rPr lang="it-IT" sz="1600" b="1" dirty="0"/>
              <a:t>-free </a:t>
            </a:r>
            <a:r>
              <a:rPr lang="it-IT" sz="1600" b="1" dirty="0" err="1"/>
              <a:t>scheme</a:t>
            </a:r>
            <a:r>
              <a:rPr lang="it-IT" sz="1600" b="1" dirty="0"/>
              <a:t> </a:t>
            </a:r>
            <a:r>
              <a:rPr lang="it-IT" sz="1600" b="1" dirty="0" err="1"/>
              <a:t>applied</a:t>
            </a:r>
            <a:r>
              <a:rPr lang="it-IT" sz="1600" b="1" dirty="0"/>
              <a:t> to the </a:t>
            </a:r>
            <a:r>
              <a:rPr lang="it-IT" sz="1600" b="1" dirty="0" err="1"/>
              <a:t>hyperbolic</a:t>
            </a:r>
            <a:r>
              <a:rPr lang="it-IT" sz="1600" b="1" dirty="0"/>
              <a:t> NSK model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061ED76-9425-4B61-9ABA-B2ABFFB20E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7120" y="1797688"/>
            <a:ext cx="6969760" cy="4964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9998823"/>
      </p:ext>
    </p:extLst>
  </p:cSld>
  <p:clrMapOvr>
    <a:masterClrMapping/>
  </p:clrMapOvr>
  <p:transition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Box 4"/>
          <p:cNvSpPr txBox="1">
            <a:spLocks noChangeArrowheads="1"/>
          </p:cNvSpPr>
          <p:nvPr/>
        </p:nvSpPr>
        <p:spPr bwMode="auto">
          <a:xfrm>
            <a:off x="0" y="888740"/>
            <a:ext cx="9144000" cy="83099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tabLst>
                <a:tab pos="95250" algn="l"/>
              </a:tabLst>
            </a:pPr>
            <a:r>
              <a:rPr lang="de-DE" sz="2400" b="1" dirty="0">
                <a:solidFill>
                  <a:schemeClr val="accent2"/>
                </a:solidFill>
              </a:rPr>
              <a:t>A new frontier for new numerical methods for hyperbolic PDE: The Einstein field equations for dynamic spacetimes </a:t>
            </a:r>
          </a:p>
        </p:txBody>
      </p:sp>
      <p:sp>
        <p:nvSpPr>
          <p:cNvPr id="10" name="Text Box 5"/>
          <p:cNvSpPr txBox="1">
            <a:spLocks noChangeArrowheads="1"/>
          </p:cNvSpPr>
          <p:nvPr/>
        </p:nvSpPr>
        <p:spPr bwMode="auto">
          <a:xfrm>
            <a:off x="298580" y="1972652"/>
            <a:ext cx="814562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it-IT" sz="1800" b="1" dirty="0"/>
              <a:t>The Z4 Lagrangian for the Einstein-Hilbert action</a:t>
            </a:r>
            <a:endParaRPr lang="it-IT" sz="1800" dirty="0">
              <a:solidFill>
                <a:srgbClr val="FF0000"/>
              </a:solidFill>
            </a:endParaRPr>
          </a:p>
        </p:txBody>
      </p:sp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357672" y="3132759"/>
            <a:ext cx="8532328" cy="2862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it-IT" sz="1800" b="1" dirty="0"/>
              <a:t>The resulting field </a:t>
            </a:r>
            <a:r>
              <a:rPr lang="it-IT" sz="1800" b="1" dirty="0" err="1"/>
              <a:t>equations</a:t>
            </a:r>
            <a:r>
              <a:rPr lang="it-IT" sz="1800" b="1" dirty="0"/>
              <a:t> </a:t>
            </a:r>
            <a:r>
              <a:rPr lang="it-IT" sz="1800" b="1" dirty="0" err="1"/>
              <a:t>where</a:t>
            </a:r>
            <a:r>
              <a:rPr lang="it-IT" sz="1800" b="1" dirty="0"/>
              <a:t>, the </a:t>
            </a:r>
            <a:r>
              <a:rPr lang="it-IT" sz="1800" b="1" dirty="0">
                <a:solidFill>
                  <a:srgbClr val="669900"/>
                </a:solidFill>
              </a:rPr>
              <a:t>Z4</a:t>
            </a:r>
            <a:r>
              <a:rPr lang="it-IT" sz="1800" b="1" dirty="0"/>
              <a:t> vector takes care of the </a:t>
            </a:r>
            <a:r>
              <a:rPr lang="it-IT" sz="1800" b="1" dirty="0">
                <a:solidFill>
                  <a:srgbClr val="669900"/>
                </a:solidFill>
              </a:rPr>
              <a:t>nonlinear involutions</a:t>
            </a:r>
            <a:r>
              <a:rPr lang="it-IT" sz="1800" b="1" dirty="0"/>
              <a:t>, (</a:t>
            </a:r>
            <a:r>
              <a:rPr lang="it-IT" sz="1800" b="1" dirty="0" err="1"/>
              <a:t>Hamiltonian</a:t>
            </a:r>
            <a:r>
              <a:rPr lang="it-IT" sz="1800" b="1" dirty="0"/>
              <a:t> and </a:t>
            </a:r>
            <a:r>
              <a:rPr lang="it-IT" sz="1800" b="1" dirty="0" err="1"/>
              <a:t>momentum</a:t>
            </a:r>
            <a:r>
              <a:rPr lang="it-IT" sz="1800" b="1" dirty="0"/>
              <a:t> </a:t>
            </a:r>
            <a:r>
              <a:rPr lang="it-IT" sz="1800" b="1" dirty="0" err="1"/>
              <a:t>constraints</a:t>
            </a:r>
            <a:r>
              <a:rPr lang="it-IT" sz="1800" b="1" dirty="0"/>
              <a:t> H, M) via </a:t>
            </a:r>
            <a:r>
              <a:rPr lang="it-IT" sz="1800" b="1" u="sng" dirty="0">
                <a:solidFill>
                  <a:srgbClr val="669900"/>
                </a:solidFill>
              </a:rPr>
              <a:t>GLM</a:t>
            </a:r>
            <a:r>
              <a:rPr lang="it-IT" sz="1800" b="1" dirty="0"/>
              <a:t>: </a:t>
            </a:r>
          </a:p>
          <a:p>
            <a:pPr algn="l"/>
            <a:endParaRPr lang="it-IT" sz="1800" b="1" dirty="0"/>
          </a:p>
          <a:p>
            <a:pPr algn="l"/>
            <a:endParaRPr lang="it-IT" sz="1800" b="1" dirty="0"/>
          </a:p>
          <a:p>
            <a:pPr algn="l"/>
            <a:endParaRPr lang="it-IT" sz="1800" b="1" dirty="0"/>
          </a:p>
          <a:p>
            <a:pPr algn="l"/>
            <a:endParaRPr lang="it-IT" sz="1800" b="1" dirty="0"/>
          </a:p>
          <a:p>
            <a:pPr algn="l"/>
            <a:endParaRPr lang="it-IT" sz="1800" b="1" dirty="0"/>
          </a:p>
          <a:p>
            <a:pPr algn="l"/>
            <a:endParaRPr lang="it-IT" sz="1800" b="1" dirty="0"/>
          </a:p>
          <a:p>
            <a:pPr algn="l"/>
            <a:endParaRPr lang="it-IT" sz="1800" b="1" dirty="0"/>
          </a:p>
          <a:p>
            <a:pPr algn="l"/>
            <a:r>
              <a:rPr lang="it-IT" sz="1800" b="1" dirty="0"/>
              <a:t>Standard 3+1 ADM decomposition of the 4 metric: </a:t>
            </a:r>
            <a:endParaRPr lang="it-IT" sz="1800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60636" y="2590313"/>
            <a:ext cx="2724150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2" name="Group 11"/>
          <p:cNvGrpSpPr/>
          <p:nvPr/>
        </p:nvGrpSpPr>
        <p:grpSpPr>
          <a:xfrm>
            <a:off x="2875692" y="3833539"/>
            <a:ext cx="2615291" cy="623821"/>
            <a:chOff x="2788979" y="4111690"/>
            <a:chExt cx="2615291" cy="623821"/>
          </a:xfrm>
        </p:grpSpPr>
        <p:pic>
          <p:nvPicPr>
            <p:cNvPr id="3076" name="Picture 4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788979" y="4111690"/>
              <a:ext cx="1941642" cy="6238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077" name="Picture 5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4766095" y="4166604"/>
              <a:ext cx="638175" cy="4095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156809" y="5954859"/>
            <a:ext cx="5992099" cy="6081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08235880-7A41-4482-8F1A-59D520B7383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11638" y="4519058"/>
            <a:ext cx="5403210" cy="956818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Box 4"/>
          <p:cNvSpPr txBox="1">
            <a:spLocks noChangeArrowheads="1"/>
          </p:cNvSpPr>
          <p:nvPr/>
        </p:nvSpPr>
        <p:spPr bwMode="auto">
          <a:xfrm>
            <a:off x="0" y="888740"/>
            <a:ext cx="9144000" cy="46166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tabLst>
                <a:tab pos="95250" algn="l"/>
              </a:tabLst>
            </a:pPr>
            <a:r>
              <a:rPr lang="de-DE" sz="2400" b="1" dirty="0">
                <a:solidFill>
                  <a:schemeClr val="accent2"/>
                </a:solidFill>
              </a:rPr>
              <a:t>ADER-DG for a novel first order hyperbolic CCZ4 system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 l="1735"/>
          <a:stretch>
            <a:fillRect/>
          </a:stretch>
        </p:blipFill>
        <p:spPr bwMode="auto">
          <a:xfrm>
            <a:off x="9324" y="1302202"/>
            <a:ext cx="8985380" cy="35245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324" y="4756150"/>
            <a:ext cx="8953500" cy="210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 Box 5"/>
          <p:cNvSpPr txBox="1">
            <a:spLocks noChangeArrowheads="1"/>
          </p:cNvSpPr>
          <p:nvPr/>
        </p:nvSpPr>
        <p:spPr bwMode="auto">
          <a:xfrm>
            <a:off x="0" y="6488668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r>
              <a:rPr lang="it-IT" sz="1800" b="1" dirty="0"/>
              <a:t>The  PDE for the 25 primary variables</a:t>
            </a:r>
            <a:endParaRPr lang="it-IT" sz="1800" dirty="0">
              <a:solidFill>
                <a:srgbClr val="FF0000"/>
              </a:solidFill>
            </a:endParaRP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FE287003-EA90-4EDF-AA7D-31C73D0DE0D1}"/>
              </a:ext>
            </a:extLst>
          </p:cNvPr>
          <p:cNvCxnSpPr/>
          <p:nvPr/>
        </p:nvCxnSpPr>
        <p:spPr bwMode="auto">
          <a:xfrm>
            <a:off x="4124960" y="3378200"/>
            <a:ext cx="1107440" cy="0"/>
          </a:xfrm>
          <a:prstGeom prst="line">
            <a:avLst/>
          </a:prstGeom>
          <a:noFill/>
          <a:ln w="9525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9880DD93-CBE1-4471-BD4D-BB0A14A1DC2B}"/>
              </a:ext>
            </a:extLst>
          </p:cNvPr>
          <p:cNvCxnSpPr>
            <a:cxnSpLocks/>
          </p:cNvCxnSpPr>
          <p:nvPr/>
        </p:nvCxnSpPr>
        <p:spPr bwMode="auto">
          <a:xfrm>
            <a:off x="3505200" y="4221480"/>
            <a:ext cx="447040" cy="0"/>
          </a:xfrm>
          <a:prstGeom prst="line">
            <a:avLst/>
          </a:prstGeom>
          <a:noFill/>
          <a:ln w="9525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6024EEC2-7583-4C45-B39C-467A99C13ED7}"/>
              </a:ext>
            </a:extLst>
          </p:cNvPr>
          <p:cNvCxnSpPr>
            <a:cxnSpLocks/>
          </p:cNvCxnSpPr>
          <p:nvPr/>
        </p:nvCxnSpPr>
        <p:spPr bwMode="auto">
          <a:xfrm>
            <a:off x="416560" y="4730750"/>
            <a:ext cx="1209040" cy="0"/>
          </a:xfrm>
          <a:prstGeom prst="line">
            <a:avLst/>
          </a:prstGeom>
          <a:noFill/>
          <a:ln w="9525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CF1D58B9-2F9E-4890-94C1-48DD84A6F919}"/>
              </a:ext>
            </a:extLst>
          </p:cNvPr>
          <p:cNvCxnSpPr/>
          <p:nvPr/>
        </p:nvCxnSpPr>
        <p:spPr bwMode="auto">
          <a:xfrm>
            <a:off x="325120" y="5298440"/>
            <a:ext cx="1107440" cy="0"/>
          </a:xfrm>
          <a:prstGeom prst="line">
            <a:avLst/>
          </a:prstGeom>
          <a:noFill/>
          <a:ln w="9525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B01F0B10-0705-4498-AD23-FD522C200E62}"/>
              </a:ext>
            </a:extLst>
          </p:cNvPr>
          <p:cNvCxnSpPr>
            <a:cxnSpLocks/>
          </p:cNvCxnSpPr>
          <p:nvPr/>
        </p:nvCxnSpPr>
        <p:spPr bwMode="auto">
          <a:xfrm>
            <a:off x="1991360" y="4767580"/>
            <a:ext cx="1513840" cy="5080"/>
          </a:xfrm>
          <a:prstGeom prst="line">
            <a:avLst/>
          </a:prstGeom>
          <a:noFill/>
          <a:ln w="9525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6CB4102F-3506-469B-96AD-AF3A1FA604AE}"/>
              </a:ext>
            </a:extLst>
          </p:cNvPr>
          <p:cNvCxnSpPr>
            <a:cxnSpLocks/>
          </p:cNvCxnSpPr>
          <p:nvPr/>
        </p:nvCxnSpPr>
        <p:spPr bwMode="auto">
          <a:xfrm>
            <a:off x="3708400" y="4772660"/>
            <a:ext cx="1899920" cy="0"/>
          </a:xfrm>
          <a:prstGeom prst="line">
            <a:avLst/>
          </a:prstGeom>
          <a:noFill/>
          <a:ln w="9525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AF4FA9DF-63F9-44DA-9297-E28536422D17}"/>
              </a:ext>
            </a:extLst>
          </p:cNvPr>
          <p:cNvCxnSpPr/>
          <p:nvPr/>
        </p:nvCxnSpPr>
        <p:spPr bwMode="auto">
          <a:xfrm>
            <a:off x="1849120" y="5298440"/>
            <a:ext cx="1107440" cy="0"/>
          </a:xfrm>
          <a:prstGeom prst="line">
            <a:avLst/>
          </a:prstGeom>
          <a:noFill/>
          <a:ln w="9525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0" y="1460997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it-IT" sz="1800" b="1" dirty="0"/>
              <a:t>Introduction of the following auxiliary quantities...  </a:t>
            </a:r>
            <a:endParaRPr lang="it-IT" sz="1800" dirty="0"/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0" y="2873979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it-IT" sz="1800" b="1" dirty="0"/>
              <a:t>...leads to the following second order ordering constraints: </a:t>
            </a:r>
            <a:endParaRPr lang="it-IT" sz="1800" dirty="0"/>
          </a:p>
        </p:txBody>
      </p:sp>
      <p:sp>
        <p:nvSpPr>
          <p:cNvPr id="8" name="Text Box 4"/>
          <p:cNvSpPr txBox="1">
            <a:spLocks noChangeArrowheads="1"/>
          </p:cNvSpPr>
          <p:nvPr/>
        </p:nvSpPr>
        <p:spPr bwMode="auto">
          <a:xfrm>
            <a:off x="0" y="888740"/>
            <a:ext cx="9144000" cy="46166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tabLst>
                <a:tab pos="95250" algn="l"/>
              </a:tabLst>
            </a:pPr>
            <a:r>
              <a:rPr lang="de-DE" sz="2400" b="1" dirty="0">
                <a:solidFill>
                  <a:schemeClr val="accent2"/>
                </a:solidFill>
              </a:rPr>
              <a:t>ADER-DG for a novel first order hyperbolic CCZ4 system</a:t>
            </a:r>
          </a:p>
        </p:txBody>
      </p:sp>
      <p:sp>
        <p:nvSpPr>
          <p:cNvPr id="9" name="Text Box 5"/>
          <p:cNvSpPr txBox="1">
            <a:spLocks noChangeArrowheads="1"/>
          </p:cNvSpPr>
          <p:nvPr/>
        </p:nvSpPr>
        <p:spPr bwMode="auto">
          <a:xfrm>
            <a:off x="0" y="4453963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it-IT" sz="1800" b="1" dirty="0"/>
              <a:t>Since          is trace free, we have an additional </a:t>
            </a:r>
            <a:r>
              <a:rPr lang="it-IT" sz="1800" b="1" dirty="0" err="1"/>
              <a:t>involution</a:t>
            </a:r>
            <a:r>
              <a:rPr lang="it-IT" sz="1800" b="1" dirty="0"/>
              <a:t> </a:t>
            </a:r>
            <a:r>
              <a:rPr lang="it-IT" sz="1800" b="1" dirty="0" err="1"/>
              <a:t>constraint</a:t>
            </a:r>
            <a:r>
              <a:rPr lang="it-IT" sz="1800" b="1" dirty="0"/>
              <a:t> (!) </a:t>
            </a:r>
            <a:endParaRPr lang="it-IT" sz="1800" dirty="0"/>
          </a:p>
        </p:txBody>
      </p:sp>
      <p:pic>
        <p:nvPicPr>
          <p:cNvPr id="839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6595" y="1955736"/>
            <a:ext cx="8286225" cy="8061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397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46246" y="3367379"/>
            <a:ext cx="6130212" cy="9895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3972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67329" y="4824024"/>
            <a:ext cx="4942600" cy="5951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3973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446246" y="4403862"/>
            <a:ext cx="458269" cy="4194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 Box 5"/>
          <p:cNvSpPr txBox="1">
            <a:spLocks noChangeArrowheads="1"/>
          </p:cNvSpPr>
          <p:nvPr/>
        </p:nvSpPr>
        <p:spPr bwMode="auto">
          <a:xfrm>
            <a:off x="0" y="5492776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it-IT" sz="1800" b="1" dirty="0"/>
              <a:t>and the unit determinant of the conformal </a:t>
            </a:r>
            <a:r>
              <a:rPr lang="it-IT" sz="1800" b="1" dirty="0" err="1"/>
              <a:t>metric</a:t>
            </a:r>
            <a:r>
              <a:rPr lang="it-IT" sz="1800" b="1" dirty="0"/>
              <a:t> </a:t>
            </a:r>
            <a:r>
              <a:rPr lang="it-IT" sz="1800" b="1" dirty="0" err="1"/>
              <a:t>implies</a:t>
            </a:r>
            <a:r>
              <a:rPr lang="it-IT" sz="1800" b="1" dirty="0"/>
              <a:t> the </a:t>
            </a:r>
            <a:r>
              <a:rPr lang="it-IT" sz="1800" b="1" dirty="0" err="1"/>
              <a:t>algebraic</a:t>
            </a:r>
            <a:r>
              <a:rPr lang="it-IT" sz="1800" b="1" dirty="0"/>
              <a:t> </a:t>
            </a:r>
            <a:r>
              <a:rPr lang="it-IT" sz="1800" b="1" dirty="0" err="1"/>
              <a:t>constraint</a:t>
            </a:r>
            <a:endParaRPr lang="it-IT" sz="18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738370" y="5938063"/>
            <a:ext cx="1523852" cy="4907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746449" y="4588334"/>
            <a:ext cx="8397551" cy="203132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it-IT" sz="1800" b="1" dirty="0"/>
              <a:t>The  PDE for the 33 auxiliary variables needed to get a first order system.</a:t>
            </a:r>
          </a:p>
          <a:p>
            <a:pPr algn="l"/>
            <a:r>
              <a:rPr lang="it-IT" sz="1800" b="1" dirty="0"/>
              <a:t>In total: </a:t>
            </a:r>
            <a:r>
              <a:rPr lang="it-IT" sz="1800" b="1" dirty="0">
                <a:solidFill>
                  <a:srgbClr val="FF0000"/>
                </a:solidFill>
              </a:rPr>
              <a:t>58</a:t>
            </a:r>
            <a:r>
              <a:rPr lang="it-IT" sz="1800" b="1" dirty="0"/>
              <a:t> evolution quantities for the vacuum Einstein equations.   </a:t>
            </a:r>
          </a:p>
          <a:p>
            <a:pPr algn="l"/>
            <a:r>
              <a:rPr lang="it-IT" sz="1800" b="1" dirty="0"/>
              <a:t>Note: our FO-CCZ4 system is </a:t>
            </a:r>
            <a:r>
              <a:rPr lang="it-IT" sz="1800" b="1" i="1" dirty="0"/>
              <a:t>deliberately </a:t>
            </a:r>
            <a:r>
              <a:rPr lang="it-IT" sz="1800" b="1" dirty="0"/>
              <a:t>written in a </a:t>
            </a:r>
            <a:r>
              <a:rPr lang="it-IT" sz="1800" b="1" i="1" dirty="0"/>
              <a:t>fully </a:t>
            </a:r>
            <a:br>
              <a:rPr lang="it-IT" sz="1800" b="1" i="1" dirty="0"/>
            </a:br>
            <a:r>
              <a:rPr lang="it-IT" sz="1800" b="1" i="1" dirty="0"/>
              <a:t>non-conservative form </a:t>
            </a:r>
            <a:r>
              <a:rPr lang="it-IT" sz="1800" b="1" dirty="0"/>
              <a:t>and is thus solved with the path-conservative </a:t>
            </a:r>
            <a:br>
              <a:rPr lang="it-IT" sz="1800" b="1" dirty="0"/>
            </a:br>
            <a:r>
              <a:rPr lang="it-IT" sz="1800" b="1" dirty="0"/>
              <a:t>approach introduced by Parés and Castro in 2006.   </a:t>
            </a:r>
          </a:p>
          <a:p>
            <a:pPr algn="l"/>
            <a:r>
              <a:rPr lang="it-IT" sz="1800" b="1" dirty="0"/>
              <a:t>For standard gauges, we can compute the </a:t>
            </a:r>
            <a:r>
              <a:rPr lang="it-IT" sz="1800" b="1" u="sng" dirty="0"/>
              <a:t>entire eigenstructure</a:t>
            </a:r>
            <a:r>
              <a:rPr lang="it-IT" sz="1800" b="1" dirty="0"/>
              <a:t> of the system </a:t>
            </a:r>
            <a:r>
              <a:rPr lang="it-IT" sz="1800" b="1" u="sng" dirty="0"/>
              <a:t>analytically</a:t>
            </a:r>
            <a:r>
              <a:rPr lang="it-IT" sz="1800" b="1" dirty="0"/>
              <a:t>, thus proving </a:t>
            </a:r>
            <a:r>
              <a:rPr lang="it-IT" sz="1800" b="1" u="sng" dirty="0"/>
              <a:t>strong hyperbolicity</a:t>
            </a:r>
            <a:r>
              <a:rPr lang="it-IT" sz="1800" b="1" dirty="0"/>
              <a:t> of the system.</a:t>
            </a:r>
            <a:endParaRPr lang="it-IT" sz="1800" dirty="0"/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0" y="888740"/>
            <a:ext cx="9144000" cy="46166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tabLst>
                <a:tab pos="95250" algn="l"/>
              </a:tabLst>
            </a:pPr>
            <a:r>
              <a:rPr lang="de-DE" sz="2400" b="1" dirty="0">
                <a:solidFill>
                  <a:schemeClr val="accent2"/>
                </a:solidFill>
              </a:rPr>
              <a:t>ADER-DG for a novel first order hyperbolic CCZ4 system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279721"/>
            <a:ext cx="9144000" cy="33148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0" y="1499901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it-IT" sz="1800" b="1" dirty="0"/>
              <a:t>Our non-conservative FO-CCZ4 system has a </a:t>
            </a:r>
            <a:r>
              <a:rPr lang="it-IT" sz="1800" b="1" i="1" dirty="0"/>
              <a:t>very particular </a:t>
            </a:r>
            <a:r>
              <a:rPr lang="it-IT" sz="1800" b="1" u="sng" dirty="0"/>
              <a:t>split structure</a:t>
            </a:r>
            <a:r>
              <a:rPr lang="it-IT" sz="1800" b="1" dirty="0"/>
              <a:t>:</a:t>
            </a:r>
            <a:endParaRPr lang="it-IT" sz="1800" dirty="0"/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0" y="888740"/>
            <a:ext cx="9144000" cy="46166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tabLst>
                <a:tab pos="95250" algn="l"/>
              </a:tabLst>
            </a:pPr>
            <a:r>
              <a:rPr lang="de-DE" sz="2400" b="1" dirty="0">
                <a:solidFill>
                  <a:schemeClr val="accent2"/>
                </a:solidFill>
              </a:rPr>
              <a:t>ADER-DG for a novel first order hyperbolic CCZ4 system</a:t>
            </a:r>
          </a:p>
        </p:txBody>
      </p:sp>
      <p:pic>
        <p:nvPicPr>
          <p:cNvPr id="9523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61247" y="1962927"/>
            <a:ext cx="7119063" cy="8919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523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88959" y="4953973"/>
            <a:ext cx="2419350" cy="48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5236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19977" y="2970439"/>
            <a:ext cx="1728496" cy="8802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5237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124242" y="3800086"/>
            <a:ext cx="6704141" cy="9145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5238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037643" y="5382208"/>
            <a:ext cx="3114480" cy="5476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5239" name="Picture 7"/>
          <p:cNvPicPr>
            <a:picLocks noChangeAspect="1" noChangeArrowheads="1"/>
          </p:cNvPicPr>
          <p:nvPr/>
        </p:nvPicPr>
        <p:blipFill>
          <a:blip r:embed="rId7" cstate="print"/>
          <a:srcRect b="9509"/>
          <a:stretch>
            <a:fillRect/>
          </a:stretch>
        </p:blipFill>
        <p:spPr bwMode="auto">
          <a:xfrm>
            <a:off x="1115785" y="5974022"/>
            <a:ext cx="4986434" cy="5200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2" name="Straight Connector 11"/>
          <p:cNvCxnSpPr/>
          <p:nvPr/>
        </p:nvCxnSpPr>
        <p:spPr bwMode="auto">
          <a:xfrm>
            <a:off x="261257" y="2920482"/>
            <a:ext cx="8612155" cy="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3" name="Straight Connector 12"/>
          <p:cNvCxnSpPr/>
          <p:nvPr/>
        </p:nvCxnSpPr>
        <p:spPr bwMode="auto">
          <a:xfrm>
            <a:off x="255035" y="4808377"/>
            <a:ext cx="8612155" cy="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6" name="Text Box 5"/>
          <p:cNvSpPr txBox="1">
            <a:spLocks noChangeArrowheads="1"/>
          </p:cNvSpPr>
          <p:nvPr/>
        </p:nvSpPr>
        <p:spPr bwMode="auto">
          <a:xfrm>
            <a:off x="4273420" y="3257167"/>
            <a:ext cx="447869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it-IT" sz="1800" b="1" dirty="0"/>
              <a:t>(ODE-</a:t>
            </a:r>
            <a:r>
              <a:rPr lang="it-IT" sz="1800" b="1" dirty="0" err="1"/>
              <a:t>type</a:t>
            </a:r>
            <a:r>
              <a:rPr lang="it-IT" sz="1800" b="1" dirty="0"/>
              <a:t> sub-system for the 4-metric)</a:t>
            </a:r>
            <a:endParaRPr lang="it-IT" sz="1800" dirty="0"/>
          </a:p>
        </p:txBody>
      </p:sp>
      <p:sp>
        <p:nvSpPr>
          <p:cNvPr id="17" name="Text Box 5"/>
          <p:cNvSpPr txBox="1">
            <a:spLocks noChangeArrowheads="1"/>
          </p:cNvSpPr>
          <p:nvPr/>
        </p:nvSpPr>
        <p:spPr bwMode="auto">
          <a:xfrm>
            <a:off x="5934265" y="4949118"/>
            <a:ext cx="309776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r>
              <a:rPr lang="it-IT" sz="1800" b="1" dirty="0"/>
              <a:t>(split of the state vector Q)</a:t>
            </a:r>
            <a:endParaRPr lang="it-IT" sz="1800" dirty="0"/>
          </a:p>
        </p:txBody>
      </p:sp>
      <p:sp>
        <p:nvSpPr>
          <p:cNvPr id="18" name="Text Box 5"/>
          <p:cNvSpPr txBox="1">
            <a:spLocks noChangeArrowheads="1"/>
          </p:cNvSpPr>
          <p:nvPr/>
        </p:nvSpPr>
        <p:spPr bwMode="auto">
          <a:xfrm>
            <a:off x="6176866" y="5474742"/>
            <a:ext cx="284583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r>
              <a:rPr lang="it-IT" sz="1800" b="1" dirty="0"/>
              <a:t>(V defines the 4-metric)</a:t>
            </a:r>
            <a:endParaRPr lang="it-IT" sz="1800" dirty="0"/>
          </a:p>
        </p:txBody>
      </p:sp>
      <p:sp>
        <p:nvSpPr>
          <p:cNvPr id="19" name="Text Box 5"/>
          <p:cNvSpPr txBox="1">
            <a:spLocks noChangeArrowheads="1"/>
          </p:cNvSpPr>
          <p:nvPr/>
        </p:nvSpPr>
        <p:spPr bwMode="auto">
          <a:xfrm>
            <a:off x="6550093" y="5978596"/>
            <a:ext cx="2453951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r>
              <a:rPr lang="it-IT" sz="1800" b="1" dirty="0"/>
              <a:t>(U are the remaining dynamic quantities)</a:t>
            </a:r>
            <a:endParaRPr lang="it-IT" sz="1800" dirty="0"/>
          </a:p>
        </p:txBody>
      </p:sp>
      <p:sp>
        <p:nvSpPr>
          <p:cNvPr id="15" name="TextBox 14"/>
          <p:cNvSpPr txBox="1"/>
          <p:nvPr/>
        </p:nvSpPr>
        <p:spPr>
          <a:xfrm>
            <a:off x="149289" y="4907899"/>
            <a:ext cx="8836090" cy="1723549"/>
          </a:xfrm>
          <a:prstGeom prst="rect">
            <a:avLst/>
          </a:prstGeom>
          <a:solidFill>
            <a:srgbClr val="FFFF00"/>
          </a:solidFill>
          <a:ln w="508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de-DE" sz="800" dirty="0"/>
          </a:p>
          <a:p>
            <a:r>
              <a:rPr lang="de-DE" sz="3000" dirty="0"/>
              <a:t>Key feature: all characteristic fields of our new </a:t>
            </a:r>
            <a:br>
              <a:rPr lang="de-DE" sz="3000" dirty="0"/>
            </a:br>
            <a:r>
              <a:rPr lang="de-DE" sz="3000" dirty="0"/>
              <a:t>FO-CCZ4 system are </a:t>
            </a:r>
            <a:r>
              <a:rPr lang="de-DE" sz="3000" b="1" dirty="0"/>
              <a:t>linearly degenerate</a:t>
            </a:r>
            <a:r>
              <a:rPr lang="de-DE" sz="3000" dirty="0"/>
              <a:t>, </a:t>
            </a:r>
            <a:br>
              <a:rPr lang="de-DE" sz="3000" dirty="0"/>
            </a:br>
            <a:r>
              <a:rPr lang="de-DE" sz="3000" dirty="0"/>
              <a:t>hence no shocks can be generated!</a:t>
            </a:r>
          </a:p>
          <a:p>
            <a:endParaRPr lang="de-DE" sz="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Box 5"/>
          <p:cNvSpPr txBox="1">
            <a:spLocks noChangeArrowheads="1"/>
          </p:cNvSpPr>
          <p:nvPr/>
        </p:nvSpPr>
        <p:spPr bwMode="auto">
          <a:xfrm>
            <a:off x="111968" y="5969260"/>
            <a:ext cx="9144000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it-IT" sz="1800" b="1" u="sng" dirty="0"/>
              <a:t>Key idea</a:t>
            </a:r>
            <a:r>
              <a:rPr lang="it-IT" sz="1800" b="1" dirty="0"/>
              <a:t>: </a:t>
            </a:r>
            <a:r>
              <a:rPr lang="it-IT" sz="1800" b="1" i="1" dirty="0" err="1"/>
              <a:t>approximate</a:t>
            </a:r>
            <a:r>
              <a:rPr lang="it-IT" sz="1800" b="1" i="1" dirty="0"/>
              <a:t> </a:t>
            </a:r>
            <a:r>
              <a:rPr lang="it-IT" sz="1800" b="1" i="1" dirty="0" err="1"/>
              <a:t>symmetrization</a:t>
            </a:r>
            <a:r>
              <a:rPr lang="it-IT" sz="1800" b="1" i="1" dirty="0"/>
              <a:t> via </a:t>
            </a:r>
            <a:r>
              <a:rPr lang="it-IT" sz="1800" b="1" i="1" u="sng" dirty="0" err="1"/>
              <a:t>Godunov</a:t>
            </a:r>
            <a:r>
              <a:rPr lang="it-IT" sz="1800" b="1" i="1" u="sng" dirty="0"/>
              <a:t>-Powell-</a:t>
            </a:r>
            <a:r>
              <a:rPr lang="it-IT" sz="1800" b="1" i="1" u="sng" dirty="0" err="1"/>
              <a:t>type</a:t>
            </a:r>
            <a:r>
              <a:rPr lang="it-IT" sz="1800" b="1" i="1" u="sng" dirty="0"/>
              <a:t> </a:t>
            </a:r>
            <a:r>
              <a:rPr lang="it-IT" sz="1800" b="1" i="1" u="sng" dirty="0" err="1"/>
              <a:t>terms</a:t>
            </a:r>
            <a:r>
              <a:rPr lang="it-IT" sz="1800" b="1" dirty="0"/>
              <a:t>. </a:t>
            </a:r>
            <a:br>
              <a:rPr lang="it-IT" sz="1800" b="1" dirty="0"/>
            </a:br>
            <a:r>
              <a:rPr lang="it-IT" sz="1800" b="1" dirty="0" err="1"/>
              <a:t>Sparsity</a:t>
            </a:r>
            <a:r>
              <a:rPr lang="it-IT" sz="1800" b="1" dirty="0"/>
              <a:t> structure of the </a:t>
            </a:r>
            <a:r>
              <a:rPr lang="it-IT" sz="1800" b="1" dirty="0" err="1"/>
              <a:t>original</a:t>
            </a:r>
            <a:r>
              <a:rPr lang="it-IT" sz="1800" b="1" dirty="0"/>
              <a:t> system matrix (blue) plus the </a:t>
            </a:r>
          </a:p>
          <a:p>
            <a:r>
              <a:rPr lang="it-IT" sz="1800" b="1" dirty="0"/>
              <a:t>additional constraints (blue &amp; red)</a:t>
            </a:r>
            <a:endParaRPr lang="it-IT" sz="1800" dirty="0">
              <a:solidFill>
                <a:srgbClr val="FF0000"/>
              </a:solidFill>
            </a:endParaRPr>
          </a:p>
        </p:txBody>
      </p:sp>
      <p:sp>
        <p:nvSpPr>
          <p:cNvPr id="15" name="Text Box 4"/>
          <p:cNvSpPr txBox="1">
            <a:spLocks noChangeArrowheads="1"/>
          </p:cNvSpPr>
          <p:nvPr/>
        </p:nvSpPr>
        <p:spPr bwMode="auto">
          <a:xfrm>
            <a:off x="0" y="888740"/>
            <a:ext cx="9144000" cy="46166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tabLst>
                <a:tab pos="95250" algn="l"/>
              </a:tabLst>
            </a:pPr>
            <a:r>
              <a:rPr lang="de-DE" sz="2400" b="1" dirty="0">
                <a:solidFill>
                  <a:schemeClr val="accent2"/>
                </a:solidFill>
              </a:rPr>
              <a:t>ADER-DG for a novel first order hyperbolic CCZ4 system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19493" y="1325005"/>
            <a:ext cx="4705013" cy="45089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Box 5"/>
          <p:cNvSpPr txBox="1">
            <a:spLocks noChangeArrowheads="1"/>
          </p:cNvSpPr>
          <p:nvPr/>
        </p:nvSpPr>
        <p:spPr bwMode="auto">
          <a:xfrm>
            <a:off x="111968" y="6211669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it-IT" sz="1800" b="1" dirty="0"/>
              <a:t>The 47 eigenvalues of the PDE system in the dynamic variables</a:t>
            </a:r>
            <a:endParaRPr lang="it-IT" sz="1800" dirty="0">
              <a:solidFill>
                <a:srgbClr val="FF0000"/>
              </a:solidFill>
            </a:endParaRPr>
          </a:p>
        </p:txBody>
      </p:sp>
      <p:sp>
        <p:nvSpPr>
          <p:cNvPr id="15" name="Text Box 4"/>
          <p:cNvSpPr txBox="1">
            <a:spLocks noChangeArrowheads="1"/>
          </p:cNvSpPr>
          <p:nvPr/>
        </p:nvSpPr>
        <p:spPr bwMode="auto">
          <a:xfrm>
            <a:off x="0" y="888740"/>
            <a:ext cx="9144000" cy="46166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tabLst>
                <a:tab pos="95250" algn="l"/>
              </a:tabLst>
            </a:pPr>
            <a:r>
              <a:rPr lang="de-DE" sz="2400" b="1" dirty="0">
                <a:solidFill>
                  <a:schemeClr val="accent2"/>
                </a:solidFill>
              </a:rPr>
              <a:t>ADER-DG for a novel first order hyperbolic CCZ4 system</a:t>
            </a:r>
          </a:p>
        </p:txBody>
      </p:sp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5316" y="1702772"/>
            <a:ext cx="8621643" cy="3541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Box 5"/>
          <p:cNvSpPr txBox="1">
            <a:spLocks noChangeArrowheads="1"/>
          </p:cNvSpPr>
          <p:nvPr/>
        </p:nvSpPr>
        <p:spPr bwMode="auto">
          <a:xfrm>
            <a:off x="111968" y="6211669"/>
            <a:ext cx="91440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it-IT" sz="1800" b="1" dirty="0"/>
              <a:t>Some of the 47 linearly independent right </a:t>
            </a:r>
            <a:r>
              <a:rPr lang="it-IT" sz="1800" b="1" u="sng" dirty="0"/>
              <a:t>eigenvectors</a:t>
            </a:r>
            <a:r>
              <a:rPr lang="it-IT" sz="1800" b="1" dirty="0"/>
              <a:t> of the </a:t>
            </a:r>
          </a:p>
          <a:p>
            <a:r>
              <a:rPr lang="it-IT" sz="1800" b="1" dirty="0"/>
              <a:t>PDE system in the dynamic variables</a:t>
            </a:r>
            <a:endParaRPr lang="it-IT" sz="1800" dirty="0">
              <a:solidFill>
                <a:srgbClr val="FF0000"/>
              </a:solidFill>
            </a:endParaRPr>
          </a:p>
        </p:txBody>
      </p:sp>
      <p:sp>
        <p:nvSpPr>
          <p:cNvPr id="15" name="Text Box 4"/>
          <p:cNvSpPr txBox="1">
            <a:spLocks noChangeArrowheads="1"/>
          </p:cNvSpPr>
          <p:nvPr/>
        </p:nvSpPr>
        <p:spPr bwMode="auto">
          <a:xfrm>
            <a:off x="0" y="888740"/>
            <a:ext cx="9144000" cy="46166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tabLst>
                <a:tab pos="95250" algn="l"/>
              </a:tabLst>
            </a:pPr>
            <a:r>
              <a:rPr lang="de-DE" sz="2400" b="1" dirty="0">
                <a:solidFill>
                  <a:schemeClr val="accent2"/>
                </a:solidFill>
              </a:rPr>
              <a:t>ADER-DG for a novel first order hyperbolic CCZ4 system</a:t>
            </a: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7950" y="1428751"/>
            <a:ext cx="8821149" cy="20329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2634" y="3312889"/>
            <a:ext cx="8724122" cy="2717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Box 4"/>
          <p:cNvSpPr txBox="1">
            <a:spLocks noChangeArrowheads="1"/>
          </p:cNvSpPr>
          <p:nvPr/>
        </p:nvSpPr>
        <p:spPr bwMode="auto">
          <a:xfrm>
            <a:off x="0" y="888740"/>
            <a:ext cx="9144000" cy="46166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tabLst>
                <a:tab pos="95250" algn="l"/>
              </a:tabLst>
            </a:pPr>
            <a:r>
              <a:rPr lang="de-DE" sz="2400" b="1" dirty="0">
                <a:solidFill>
                  <a:schemeClr val="accent2"/>
                </a:solidFill>
              </a:rPr>
              <a:t>ADER-DG for a novel first order hyperbolic CCZ4 system</a:t>
            </a: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428556"/>
            <a:ext cx="9022702" cy="2908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111968" y="6211669"/>
            <a:ext cx="91440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it-IT" sz="1800" b="1" dirty="0"/>
              <a:t>Some of the 47 linearly independent right </a:t>
            </a:r>
            <a:r>
              <a:rPr lang="it-IT" sz="1800" b="1" u="sng" dirty="0"/>
              <a:t>eigenvectors</a:t>
            </a:r>
            <a:r>
              <a:rPr lang="it-IT" sz="1800" b="1" dirty="0"/>
              <a:t> of the </a:t>
            </a:r>
          </a:p>
          <a:p>
            <a:r>
              <a:rPr lang="it-IT" sz="1800" b="1" dirty="0"/>
              <a:t>PDE system in the dynamic variables</a:t>
            </a:r>
            <a:endParaRPr lang="it-IT" sz="1800" dirty="0">
              <a:solidFill>
                <a:srgbClr val="FF0000"/>
              </a:solidFill>
            </a:endParaRPr>
          </a:p>
        </p:txBody>
      </p:sp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3" cstate="print"/>
          <a:srcRect t="63420"/>
          <a:stretch>
            <a:fillRect/>
          </a:stretch>
        </p:blipFill>
        <p:spPr bwMode="auto">
          <a:xfrm>
            <a:off x="195939" y="4478694"/>
            <a:ext cx="8668139" cy="1176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1600" y="3547318"/>
            <a:ext cx="9042400" cy="273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366805"/>
            <a:ext cx="9124950" cy="214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0" y="888740"/>
            <a:ext cx="9144000" cy="46166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tabLst>
                <a:tab pos="95250" algn="l"/>
              </a:tabLst>
            </a:pPr>
            <a:r>
              <a:rPr lang="de-DE" sz="2400" b="1" dirty="0">
                <a:solidFill>
                  <a:schemeClr val="accent2"/>
                </a:solidFill>
              </a:rPr>
              <a:t>ADER-DG for a novel first order hyperbolic CCZ4 system</a:t>
            </a:r>
          </a:p>
        </p:txBody>
      </p:sp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111968" y="6211669"/>
            <a:ext cx="91440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it-IT" sz="1800" b="1" dirty="0"/>
              <a:t>Some of the 47 linearly independent right </a:t>
            </a:r>
            <a:r>
              <a:rPr lang="it-IT" sz="1800" b="1" u="sng" dirty="0"/>
              <a:t>eigenvectors</a:t>
            </a:r>
            <a:r>
              <a:rPr lang="it-IT" sz="1800" b="1" dirty="0"/>
              <a:t> of the </a:t>
            </a:r>
          </a:p>
          <a:p>
            <a:r>
              <a:rPr lang="it-IT" sz="1800" b="1" dirty="0"/>
              <a:t>PDE system in the dynamic variables</a:t>
            </a:r>
            <a:endParaRPr lang="it-IT" sz="18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/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Box 4"/>
          <p:cNvSpPr txBox="1">
            <a:spLocks noChangeArrowheads="1"/>
          </p:cNvSpPr>
          <p:nvPr/>
        </p:nvSpPr>
        <p:spPr bwMode="auto">
          <a:xfrm>
            <a:off x="0" y="888740"/>
            <a:ext cx="9144000" cy="46166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tabLst>
                <a:tab pos="95250" algn="l"/>
              </a:tabLst>
            </a:pPr>
            <a:r>
              <a:rPr lang="de-DE" sz="2400" b="1" dirty="0">
                <a:solidFill>
                  <a:schemeClr val="accent2"/>
                </a:solidFill>
              </a:rPr>
              <a:t>Gauge wave testcase</a:t>
            </a:r>
          </a:p>
        </p:txBody>
      </p:sp>
      <p:sp>
        <p:nvSpPr>
          <p:cNvPr id="9" name="Text Box 5"/>
          <p:cNvSpPr txBox="1">
            <a:spLocks noChangeArrowheads="1"/>
          </p:cNvSpPr>
          <p:nvPr/>
        </p:nvSpPr>
        <p:spPr bwMode="auto">
          <a:xfrm>
            <a:off x="0" y="6488668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it-IT" sz="1800" b="1" dirty="0"/>
              <a:t>Amplitude parameter A=0.1. Cleaning speed e=1 (left) and e=2 (right)</a:t>
            </a:r>
            <a:endParaRPr lang="it-IT" sz="1800" dirty="0">
              <a:solidFill>
                <a:srgbClr val="FF0000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71734" y="1371600"/>
            <a:ext cx="5896232" cy="4991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Box 4"/>
          <p:cNvSpPr txBox="1">
            <a:spLocks noChangeArrowheads="1"/>
          </p:cNvSpPr>
          <p:nvPr/>
        </p:nvSpPr>
        <p:spPr bwMode="auto">
          <a:xfrm>
            <a:off x="0" y="888740"/>
            <a:ext cx="9144000" cy="46166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tabLst>
                <a:tab pos="95250" algn="l"/>
              </a:tabLst>
            </a:pPr>
            <a:r>
              <a:rPr lang="de-DE" sz="2400" b="1" dirty="0">
                <a:solidFill>
                  <a:schemeClr val="accent2"/>
                </a:solidFill>
              </a:rPr>
              <a:t>Convergence rates for black hole spacetimes</a:t>
            </a:r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0" y="5064003"/>
            <a:ext cx="91440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it-IT" sz="1800" b="1" dirty="0"/>
              <a:t>Convergence tests on Schwarzschild and kerr black hold space times carried out in three space dimensions, using 3D Cartesian Kerr-Schild coordinates. </a:t>
            </a:r>
            <a:endParaRPr lang="it-IT" sz="1800" dirty="0">
              <a:solidFill>
                <a:srgbClr val="FF0000"/>
              </a:solidFill>
            </a:endParaRPr>
          </a:p>
        </p:txBody>
      </p:sp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8513" y="1907656"/>
            <a:ext cx="8629650" cy="2482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Box 4"/>
          <p:cNvSpPr txBox="1">
            <a:spLocks noChangeArrowheads="1"/>
          </p:cNvSpPr>
          <p:nvPr/>
        </p:nvSpPr>
        <p:spPr bwMode="auto">
          <a:xfrm>
            <a:off x="0" y="888740"/>
            <a:ext cx="9144000" cy="46166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tabLst>
                <a:tab pos="95250" algn="l"/>
              </a:tabLst>
            </a:pPr>
            <a:r>
              <a:rPr lang="de-DE" sz="2400" b="1" dirty="0">
                <a:solidFill>
                  <a:schemeClr val="accent2"/>
                </a:solidFill>
              </a:rPr>
              <a:t>Preliminary results for moving punctures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7564" y="1393632"/>
            <a:ext cx="8591550" cy="5003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 cstate="print"/>
          <a:srcRect r="6585"/>
          <a:stretch>
            <a:fillRect/>
          </a:stretch>
        </p:blipFill>
        <p:spPr bwMode="auto">
          <a:xfrm>
            <a:off x="836174" y="2673307"/>
            <a:ext cx="7454898" cy="39902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3" cstate="print"/>
          <a:srcRect r="17606"/>
          <a:stretch>
            <a:fillRect/>
          </a:stretch>
        </p:blipFill>
        <p:spPr bwMode="auto">
          <a:xfrm>
            <a:off x="691563" y="1167540"/>
            <a:ext cx="5501768" cy="14916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 Box 26"/>
          <p:cNvSpPr txBox="1">
            <a:spLocks noChangeArrowheads="1"/>
          </p:cNvSpPr>
          <p:nvPr/>
        </p:nvSpPr>
        <p:spPr bwMode="auto">
          <a:xfrm>
            <a:off x="249646" y="768212"/>
            <a:ext cx="8782593" cy="430887"/>
          </a:xfrm>
          <a:prstGeom prst="rect">
            <a:avLst/>
          </a:prstGeom>
          <a:noFill/>
          <a:ln w="222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en-US" sz="2200" b="1" dirty="0">
                <a:solidFill>
                  <a:srgbClr val="000099"/>
                </a:solidFill>
                <a:ea typeface="+mj-ea"/>
                <a:cs typeface="Arial" panose="020B0604020202020204" pitchFamily="34" charset="0"/>
              </a:rPr>
              <a:t>FO-CCZ4 + GRMHD with GLM curl cleaning</a:t>
            </a:r>
          </a:p>
        </p:txBody>
      </p:sp>
    </p:spTree>
    <p:extLst>
      <p:ext uri="{BB962C8B-B14F-4D97-AF65-F5344CB8AC3E}">
        <p14:creationId xmlns:p14="http://schemas.microsoft.com/office/powerpoint/2010/main" val="177459210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151069" y="1360933"/>
            <a:ext cx="689644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de-DE" sz="1600" b="1" dirty="0"/>
              <a:t>The </a:t>
            </a:r>
            <a:r>
              <a:rPr lang="de-DE" sz="1600" b="1" dirty="0" err="1"/>
              <a:t>augmented</a:t>
            </a:r>
            <a:r>
              <a:rPr lang="de-DE" sz="1600" b="1" dirty="0"/>
              <a:t> GLM curl </a:t>
            </a:r>
            <a:r>
              <a:rPr lang="de-DE" sz="1600" b="1" dirty="0" err="1"/>
              <a:t>cleaning</a:t>
            </a:r>
            <a:r>
              <a:rPr lang="de-DE" sz="1600" b="1" dirty="0"/>
              <a:t> </a:t>
            </a:r>
            <a:r>
              <a:rPr lang="de-DE" sz="1600" b="1" dirty="0" err="1"/>
              <a:t>system</a:t>
            </a:r>
            <a:r>
              <a:rPr lang="de-DE" sz="1600" b="1" dirty="0"/>
              <a:t> </a:t>
            </a:r>
            <a:r>
              <a:rPr lang="de-DE" sz="1600" b="1" dirty="0" err="1"/>
              <a:t>for</a:t>
            </a:r>
            <a:r>
              <a:rPr lang="de-DE" sz="1600" b="1" dirty="0"/>
              <a:t> </a:t>
            </a:r>
            <a:r>
              <a:rPr lang="de-DE" sz="1600" b="1" dirty="0" err="1"/>
              <a:t>the</a:t>
            </a:r>
            <a:r>
              <a:rPr lang="de-DE" sz="1600" b="1" dirty="0"/>
              <a:t> </a:t>
            </a:r>
            <a:r>
              <a:rPr lang="de-DE" sz="1600" b="1" dirty="0" err="1"/>
              <a:t>auxiliary</a:t>
            </a:r>
            <a:r>
              <a:rPr lang="de-DE" sz="1600" b="1" dirty="0"/>
              <a:t> variables </a:t>
            </a: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4892" y="1750214"/>
            <a:ext cx="8601052" cy="46484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 Box 26">
            <a:extLst>
              <a:ext uri="{FF2B5EF4-FFF2-40B4-BE49-F238E27FC236}">
                <a16:creationId xmlns:a16="http://schemas.microsoft.com/office/drawing/2014/main" id="{E9CB9EC1-2C7C-4137-A5F0-B26E94B398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9646" y="768212"/>
            <a:ext cx="8782593" cy="430887"/>
          </a:xfrm>
          <a:prstGeom prst="rect">
            <a:avLst/>
          </a:prstGeom>
          <a:noFill/>
          <a:ln w="222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en-US" sz="2200" b="1" dirty="0">
                <a:solidFill>
                  <a:srgbClr val="000099"/>
                </a:solidFill>
                <a:ea typeface="+mj-ea"/>
                <a:cs typeface="Arial" panose="020B0604020202020204" pitchFamily="34" charset="0"/>
              </a:rPr>
              <a:t>FO-CCZ4 + GRMHD with GLM curl cleaning</a:t>
            </a:r>
          </a:p>
        </p:txBody>
      </p:sp>
    </p:spTree>
    <p:extLst>
      <p:ext uri="{BB962C8B-B14F-4D97-AF65-F5344CB8AC3E}">
        <p14:creationId xmlns:p14="http://schemas.microsoft.com/office/powerpoint/2010/main" val="172121709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239776"/>
            <a:ext cx="9000102" cy="2987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7136" y="4448687"/>
            <a:ext cx="8646347" cy="22736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C18E2EA-9B33-4C5E-AAE1-B173ED5D37EE}"/>
              </a:ext>
            </a:extLst>
          </p:cNvPr>
          <p:cNvSpPr txBox="1"/>
          <p:nvPr/>
        </p:nvSpPr>
        <p:spPr>
          <a:xfrm>
            <a:off x="151069" y="4132198"/>
            <a:ext cx="279756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de-DE" sz="1600" b="1" dirty="0"/>
              <a:t>Matter </a:t>
            </a:r>
            <a:r>
              <a:rPr lang="de-DE" sz="1600" b="1" dirty="0" err="1"/>
              <a:t>evolution</a:t>
            </a:r>
            <a:r>
              <a:rPr lang="de-DE" sz="1600" b="1" dirty="0"/>
              <a:t> </a:t>
            </a:r>
            <a:r>
              <a:rPr lang="de-DE" sz="1600" b="1" dirty="0" err="1"/>
              <a:t>equations</a:t>
            </a:r>
            <a:endParaRPr lang="de-DE" sz="1600" b="1" dirty="0"/>
          </a:p>
        </p:txBody>
      </p:sp>
      <p:sp>
        <p:nvSpPr>
          <p:cNvPr id="7" name="Text Box 26">
            <a:extLst>
              <a:ext uri="{FF2B5EF4-FFF2-40B4-BE49-F238E27FC236}">
                <a16:creationId xmlns:a16="http://schemas.microsoft.com/office/drawing/2014/main" id="{F2E9A190-6675-49DE-B11D-31CA2167C7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9646" y="768212"/>
            <a:ext cx="8782593" cy="430887"/>
          </a:xfrm>
          <a:prstGeom prst="rect">
            <a:avLst/>
          </a:prstGeom>
          <a:noFill/>
          <a:ln w="222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en-US" sz="2200" b="1" dirty="0">
                <a:solidFill>
                  <a:srgbClr val="000099"/>
                </a:solidFill>
                <a:ea typeface="+mj-ea"/>
                <a:cs typeface="Arial" panose="020B0604020202020204" pitchFamily="34" charset="0"/>
              </a:rPr>
              <a:t>FO-CCZ4 + GRMHD with GLM curl cleaning</a:t>
            </a:r>
          </a:p>
        </p:txBody>
      </p:sp>
    </p:spTree>
    <p:extLst>
      <p:ext uri="{BB962C8B-B14F-4D97-AF65-F5344CB8AC3E}">
        <p14:creationId xmlns:p14="http://schemas.microsoft.com/office/powerpoint/2010/main" val="119132999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151069" y="1228853"/>
            <a:ext cx="8919429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de-DE" sz="1600" b="1" u="sng" dirty="0"/>
              <a:t>Robust stability test</a:t>
            </a:r>
            <a:r>
              <a:rPr lang="de-DE" sz="1600" b="1" dirty="0"/>
              <a:t>. </a:t>
            </a:r>
          </a:p>
          <a:p>
            <a:pPr algn="l"/>
            <a:endParaRPr lang="de-DE" sz="1600" b="1" dirty="0"/>
          </a:p>
          <a:p>
            <a:pPr algn="l"/>
            <a:r>
              <a:rPr lang="de-DE" sz="1600" b="1" dirty="0"/>
              <a:t>Dashed lines are without GLM curl cleaning, continuous lines are with GLM curl cleaning.</a:t>
            </a:r>
          </a:p>
          <a:p>
            <a:pPr algn="l"/>
            <a:r>
              <a:rPr lang="de-DE" sz="1600" b="1" u="sng" dirty="0"/>
              <a:t>Improvements </a:t>
            </a:r>
            <a:r>
              <a:rPr lang="de-DE" sz="1600" b="1" dirty="0"/>
              <a:t>by up to 4 orders of magnitude. 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6510" y="2362211"/>
            <a:ext cx="9007490" cy="37192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1762154" y="6192750"/>
            <a:ext cx="14718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de-DE" sz="1600" b="1" dirty="0"/>
              <a:t>coarse mesh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203526" y="6138321"/>
            <a:ext cx="11432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de-DE" sz="1600" b="1" dirty="0"/>
              <a:t>fine mesh</a:t>
            </a:r>
          </a:p>
        </p:txBody>
      </p:sp>
      <p:sp>
        <p:nvSpPr>
          <p:cNvPr id="10" name="Text Box 26">
            <a:extLst>
              <a:ext uri="{FF2B5EF4-FFF2-40B4-BE49-F238E27FC236}">
                <a16:creationId xmlns:a16="http://schemas.microsoft.com/office/drawing/2014/main" id="{40A0456E-86E1-4333-89C8-A05740D332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9646" y="768212"/>
            <a:ext cx="8782593" cy="430887"/>
          </a:xfrm>
          <a:prstGeom prst="rect">
            <a:avLst/>
          </a:prstGeom>
          <a:noFill/>
          <a:ln w="222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en-US" sz="2200" b="1" dirty="0">
                <a:solidFill>
                  <a:srgbClr val="000099"/>
                </a:solidFill>
                <a:ea typeface="+mj-ea"/>
                <a:cs typeface="Arial" panose="020B0604020202020204" pitchFamily="34" charset="0"/>
              </a:rPr>
              <a:t>FO-CCZ4 + GRMHD with GLM curl cleaning</a:t>
            </a:r>
          </a:p>
        </p:txBody>
      </p:sp>
    </p:spTree>
    <p:extLst>
      <p:ext uri="{BB962C8B-B14F-4D97-AF65-F5344CB8AC3E}">
        <p14:creationId xmlns:p14="http://schemas.microsoft.com/office/powerpoint/2010/main" val="257659311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151069" y="1228853"/>
            <a:ext cx="886172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de-DE" sz="1600" b="1" u="sng" dirty="0"/>
              <a:t>Long-time evolution of a neutron star in anti-Cowling approximation</a:t>
            </a:r>
            <a:r>
              <a:rPr lang="de-DE" sz="1600" b="1" dirty="0"/>
              <a:t>. </a:t>
            </a:r>
          </a:p>
          <a:p>
            <a:pPr algn="l"/>
            <a:endParaRPr lang="de-DE" sz="1600" b="1" dirty="0"/>
          </a:p>
          <a:p>
            <a:pPr algn="l"/>
            <a:r>
              <a:rPr lang="de-DE" sz="1600" b="1" dirty="0"/>
              <a:t>Dashed lines are without GLM curl cleaning, continuous lines are with GLM curl cleaning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13116" y="2013857"/>
            <a:ext cx="5234893" cy="45592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 Box 26">
            <a:extLst>
              <a:ext uri="{FF2B5EF4-FFF2-40B4-BE49-F238E27FC236}">
                <a16:creationId xmlns:a16="http://schemas.microsoft.com/office/drawing/2014/main" id="{4CBEE27D-118D-4F16-A20A-72C7CF8332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9646" y="768212"/>
            <a:ext cx="8782593" cy="430887"/>
          </a:xfrm>
          <a:prstGeom prst="rect">
            <a:avLst/>
          </a:prstGeom>
          <a:noFill/>
          <a:ln w="222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en-US" sz="2200" b="1" dirty="0">
                <a:solidFill>
                  <a:srgbClr val="000099"/>
                </a:solidFill>
                <a:ea typeface="+mj-ea"/>
                <a:cs typeface="Arial" panose="020B0604020202020204" pitchFamily="34" charset="0"/>
              </a:rPr>
              <a:t>FO-CCZ4 + GRMHD with GLM curl cleaning</a:t>
            </a:r>
          </a:p>
        </p:txBody>
      </p:sp>
    </p:spTree>
    <p:extLst>
      <p:ext uri="{BB962C8B-B14F-4D97-AF65-F5344CB8AC3E}">
        <p14:creationId xmlns:p14="http://schemas.microsoft.com/office/powerpoint/2010/main" val="2176205791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151069" y="1228853"/>
            <a:ext cx="725871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de-DE" sz="1600" b="1" u="sng" dirty="0"/>
              <a:t>Long-time evolution of a neutron star in anti-Cowling approximation</a:t>
            </a:r>
            <a:r>
              <a:rPr lang="de-DE" sz="1600" b="1" dirty="0"/>
              <a:t>. </a:t>
            </a:r>
          </a:p>
          <a:p>
            <a:pPr algn="l"/>
            <a:endParaRPr lang="de-DE" sz="1600" b="1" dirty="0"/>
          </a:p>
          <a:p>
            <a:pPr algn="l"/>
            <a:r>
              <a:rPr lang="de-DE" sz="1600" b="1" dirty="0"/>
              <a:t>Comparison of the numerical solution with the exact one at time t=1000. 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 b="51261"/>
          <a:stretch>
            <a:fillRect/>
          </a:stretch>
        </p:blipFill>
        <p:spPr bwMode="auto">
          <a:xfrm>
            <a:off x="97974" y="2410244"/>
            <a:ext cx="8912132" cy="3620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 Box 26">
            <a:extLst>
              <a:ext uri="{FF2B5EF4-FFF2-40B4-BE49-F238E27FC236}">
                <a16:creationId xmlns:a16="http://schemas.microsoft.com/office/drawing/2014/main" id="{A2F26268-C2FD-4A70-A6ED-0CE9B300CB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9646" y="768212"/>
            <a:ext cx="8782593" cy="430887"/>
          </a:xfrm>
          <a:prstGeom prst="rect">
            <a:avLst/>
          </a:prstGeom>
          <a:noFill/>
          <a:ln w="222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en-US" sz="2200" b="1" dirty="0">
                <a:solidFill>
                  <a:srgbClr val="000099"/>
                </a:solidFill>
                <a:ea typeface="+mj-ea"/>
                <a:cs typeface="Arial" panose="020B0604020202020204" pitchFamily="34" charset="0"/>
              </a:rPr>
              <a:t>FO-CCZ4 + GRMHD with GLM curl cleaning</a:t>
            </a:r>
          </a:p>
        </p:txBody>
      </p:sp>
    </p:spTree>
    <p:extLst>
      <p:ext uri="{BB962C8B-B14F-4D97-AF65-F5344CB8AC3E}">
        <p14:creationId xmlns:p14="http://schemas.microsoft.com/office/powerpoint/2010/main" val="2085660855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151069" y="1228853"/>
            <a:ext cx="725871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de-DE" sz="1600" b="1" u="sng" dirty="0"/>
              <a:t>Long-time evolution of a neutron star in anti-Cowling approximation</a:t>
            </a:r>
            <a:r>
              <a:rPr lang="de-DE" sz="1600" b="1" dirty="0"/>
              <a:t>. </a:t>
            </a:r>
          </a:p>
          <a:p>
            <a:pPr algn="l"/>
            <a:endParaRPr lang="de-DE" sz="1600" b="1" dirty="0"/>
          </a:p>
          <a:p>
            <a:pPr algn="l"/>
            <a:r>
              <a:rPr lang="de-DE" sz="1600" b="1" dirty="0"/>
              <a:t>Comparison of the numerical solution with the exact one at time t=1000. 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 t="51244"/>
          <a:stretch>
            <a:fillRect/>
          </a:stretch>
        </p:blipFill>
        <p:spPr bwMode="auto">
          <a:xfrm>
            <a:off x="141514" y="2362200"/>
            <a:ext cx="8813006" cy="35813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 Box 26">
            <a:extLst>
              <a:ext uri="{FF2B5EF4-FFF2-40B4-BE49-F238E27FC236}">
                <a16:creationId xmlns:a16="http://schemas.microsoft.com/office/drawing/2014/main" id="{70E11BCD-5759-4CF3-AE6A-FA1F9068EB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9646" y="768212"/>
            <a:ext cx="8782593" cy="430887"/>
          </a:xfrm>
          <a:prstGeom prst="rect">
            <a:avLst/>
          </a:prstGeom>
          <a:noFill/>
          <a:ln w="222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en-US" sz="2200" b="1" dirty="0">
                <a:solidFill>
                  <a:srgbClr val="000099"/>
                </a:solidFill>
                <a:ea typeface="+mj-ea"/>
                <a:cs typeface="Arial" panose="020B0604020202020204" pitchFamily="34" charset="0"/>
              </a:rPr>
              <a:t>FO-CCZ4 + GRMHD with GLM curl cleaning</a:t>
            </a:r>
          </a:p>
        </p:txBody>
      </p:sp>
    </p:spTree>
    <p:extLst>
      <p:ext uri="{BB962C8B-B14F-4D97-AF65-F5344CB8AC3E}">
        <p14:creationId xmlns:p14="http://schemas.microsoft.com/office/powerpoint/2010/main" val="1196088281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151069" y="1228853"/>
            <a:ext cx="694292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de-DE" sz="1600" b="1" u="sng" dirty="0"/>
              <a:t>Long-time evolution of a neutron star in anti-Cowling approximation</a:t>
            </a:r>
            <a:r>
              <a:rPr lang="de-DE" sz="1600" b="1" dirty="0"/>
              <a:t>. </a:t>
            </a:r>
          </a:p>
          <a:p>
            <a:pPr algn="l"/>
            <a:endParaRPr lang="de-DE" sz="1600" b="1" dirty="0"/>
          </a:p>
          <a:p>
            <a:pPr algn="l"/>
            <a:r>
              <a:rPr lang="de-DE" sz="1600" b="1" dirty="0"/>
              <a:t>Iso-surfaces of the conformal factor at time t=1000. 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19943" y="2018419"/>
            <a:ext cx="5421085" cy="44628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 Box 26">
            <a:extLst>
              <a:ext uri="{FF2B5EF4-FFF2-40B4-BE49-F238E27FC236}">
                <a16:creationId xmlns:a16="http://schemas.microsoft.com/office/drawing/2014/main" id="{70C57F43-5679-4525-AAA0-E2CDA55220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9646" y="768212"/>
            <a:ext cx="8782593" cy="430887"/>
          </a:xfrm>
          <a:prstGeom prst="rect">
            <a:avLst/>
          </a:prstGeom>
          <a:noFill/>
          <a:ln w="222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en-US" sz="2200" b="1" dirty="0">
                <a:solidFill>
                  <a:srgbClr val="000099"/>
                </a:solidFill>
                <a:ea typeface="+mj-ea"/>
                <a:cs typeface="Arial" panose="020B0604020202020204" pitchFamily="34" charset="0"/>
              </a:rPr>
              <a:t>FO-CCZ4 + GRMHD with GLM curl cleaning</a:t>
            </a:r>
          </a:p>
        </p:txBody>
      </p:sp>
    </p:spTree>
    <p:extLst>
      <p:ext uri="{BB962C8B-B14F-4D97-AF65-F5344CB8AC3E}">
        <p14:creationId xmlns:p14="http://schemas.microsoft.com/office/powerpoint/2010/main" val="4042967501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151069" y="1228853"/>
            <a:ext cx="786785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de-DE" sz="1600" b="1" u="sng" dirty="0"/>
              <a:t>Rotating binary system in anti-Cowling approximation </a:t>
            </a:r>
            <a:br>
              <a:rPr lang="de-DE" sz="1600" b="1" u="sng" dirty="0"/>
            </a:br>
            <a:r>
              <a:rPr lang="de-DE" sz="1600" b="1" dirty="0"/>
              <a:t>(externally prescribed matter source terms). Contour colors for the trace of the</a:t>
            </a:r>
          </a:p>
          <a:p>
            <a:pPr algn="l"/>
            <a:r>
              <a:rPr lang="de-DE" sz="1600" b="1" dirty="0"/>
              <a:t>extrinsic curvature at t=175. 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50570" y="2122714"/>
            <a:ext cx="5350315" cy="43914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 Box 26">
            <a:extLst>
              <a:ext uri="{FF2B5EF4-FFF2-40B4-BE49-F238E27FC236}">
                <a16:creationId xmlns:a16="http://schemas.microsoft.com/office/drawing/2014/main" id="{8749CFC8-4B43-43C2-8847-90B4907DBA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9646" y="768212"/>
            <a:ext cx="8782593" cy="430887"/>
          </a:xfrm>
          <a:prstGeom prst="rect">
            <a:avLst/>
          </a:prstGeom>
          <a:noFill/>
          <a:ln w="222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en-US" sz="2200" b="1" dirty="0">
                <a:solidFill>
                  <a:srgbClr val="000099"/>
                </a:solidFill>
                <a:ea typeface="+mj-ea"/>
                <a:cs typeface="Arial" panose="020B0604020202020204" pitchFamily="34" charset="0"/>
              </a:rPr>
              <a:t>FO-CCZ4 + GRMHD with GLM curl cleaning</a:t>
            </a:r>
          </a:p>
        </p:txBody>
      </p:sp>
    </p:spTree>
    <p:extLst>
      <p:ext uri="{BB962C8B-B14F-4D97-AF65-F5344CB8AC3E}">
        <p14:creationId xmlns:p14="http://schemas.microsoft.com/office/powerpoint/2010/main" val="2909818774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151069" y="1228853"/>
            <a:ext cx="883607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de-DE" sz="1600" b="1" u="sng" dirty="0"/>
              <a:t>Rotating binary system in anti-Cowling approximation </a:t>
            </a:r>
            <a:br>
              <a:rPr lang="de-DE" sz="1600" b="1" u="sng" dirty="0"/>
            </a:br>
            <a:r>
              <a:rPr lang="de-DE" sz="1600" b="1" dirty="0"/>
              <a:t>constraint evolution with standard FO-CCZ4 (dashed) and with GLM cleaning (solid lines)</a:t>
            </a: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52602" y="1810658"/>
            <a:ext cx="5448202" cy="46119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 Box 26">
            <a:extLst>
              <a:ext uri="{FF2B5EF4-FFF2-40B4-BE49-F238E27FC236}">
                <a16:creationId xmlns:a16="http://schemas.microsoft.com/office/drawing/2014/main" id="{FD0E4611-8530-47F6-A827-F75D0F3D04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9646" y="768212"/>
            <a:ext cx="8782593" cy="430887"/>
          </a:xfrm>
          <a:prstGeom prst="rect">
            <a:avLst/>
          </a:prstGeom>
          <a:noFill/>
          <a:ln w="222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en-US" sz="2200" b="1" dirty="0">
                <a:solidFill>
                  <a:srgbClr val="000099"/>
                </a:solidFill>
                <a:ea typeface="+mj-ea"/>
                <a:cs typeface="Arial" panose="020B0604020202020204" pitchFamily="34" charset="0"/>
              </a:rPr>
              <a:t>FO-CCZ4 + GRMHD with GLM curl cleaning</a:t>
            </a:r>
          </a:p>
        </p:txBody>
      </p:sp>
    </p:spTree>
    <p:extLst>
      <p:ext uri="{BB962C8B-B14F-4D97-AF65-F5344CB8AC3E}">
        <p14:creationId xmlns:p14="http://schemas.microsoft.com/office/powerpoint/2010/main" val="557380371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610" name="Rectangle 2"/>
          <p:cNvSpPr>
            <a:spLocks noChangeArrowheads="1"/>
          </p:cNvSpPr>
          <p:nvPr/>
        </p:nvSpPr>
        <p:spPr bwMode="auto">
          <a:xfrm>
            <a:off x="639750" y="1521152"/>
            <a:ext cx="8504250" cy="45858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66700" indent="-180975" algn="l">
              <a:buFontTx/>
              <a:buChar char="•"/>
            </a:pPr>
            <a:r>
              <a:rPr lang="en-GB" sz="1800" dirty="0"/>
              <a:t>GLM curl cleaning for Newtonian and general relativistic continuum physics</a:t>
            </a:r>
            <a:endParaRPr lang="it-IT" sz="1800" dirty="0"/>
          </a:p>
          <a:p>
            <a:pPr marL="266700" indent="-180975" algn="l">
              <a:buFontTx/>
              <a:buChar char="•"/>
            </a:pPr>
            <a:endParaRPr lang="it-IT" sz="1000" dirty="0"/>
          </a:p>
          <a:p>
            <a:pPr marL="266700" indent="-180975" algn="l">
              <a:buFontTx/>
              <a:buChar char="•"/>
            </a:pPr>
            <a:r>
              <a:rPr lang="it-IT" sz="1800" dirty="0"/>
              <a:t>Easy to </a:t>
            </a:r>
            <a:r>
              <a:rPr lang="it-IT" sz="1800" dirty="0" err="1"/>
              <a:t>implement</a:t>
            </a:r>
            <a:r>
              <a:rPr lang="it-IT" sz="1800" dirty="0"/>
              <a:t> in </a:t>
            </a:r>
            <a:r>
              <a:rPr lang="it-IT" sz="1800" dirty="0" err="1"/>
              <a:t>existing</a:t>
            </a:r>
            <a:r>
              <a:rPr lang="it-IT" sz="1800" dirty="0"/>
              <a:t> </a:t>
            </a:r>
            <a:r>
              <a:rPr lang="it-IT" sz="1800" dirty="0" err="1"/>
              <a:t>hyperbolic</a:t>
            </a:r>
            <a:r>
              <a:rPr lang="it-IT" sz="1800" dirty="0"/>
              <a:t> </a:t>
            </a:r>
            <a:r>
              <a:rPr lang="it-IT" sz="1800" dirty="0" err="1"/>
              <a:t>codes</a:t>
            </a:r>
            <a:r>
              <a:rPr lang="it-IT" sz="1800" dirty="0"/>
              <a:t>. No special </a:t>
            </a:r>
            <a:r>
              <a:rPr lang="it-IT" sz="1800" dirty="0" err="1"/>
              <a:t>grid</a:t>
            </a:r>
            <a:r>
              <a:rPr lang="it-IT" sz="1800" dirty="0"/>
              <a:t> </a:t>
            </a:r>
            <a:r>
              <a:rPr lang="it-IT" sz="1800" dirty="0" err="1"/>
              <a:t>staggering</a:t>
            </a:r>
            <a:r>
              <a:rPr lang="it-IT" sz="1800" dirty="0"/>
              <a:t> or changes in the </a:t>
            </a:r>
            <a:r>
              <a:rPr lang="it-IT" sz="1800" dirty="0" err="1"/>
              <a:t>numerical</a:t>
            </a:r>
            <a:r>
              <a:rPr lang="it-IT" sz="1800" dirty="0"/>
              <a:t> </a:t>
            </a:r>
            <a:r>
              <a:rPr lang="it-IT" sz="1800" dirty="0" err="1"/>
              <a:t>scheme</a:t>
            </a:r>
            <a:r>
              <a:rPr lang="it-IT" sz="1800" dirty="0"/>
              <a:t> are </a:t>
            </a:r>
            <a:r>
              <a:rPr lang="it-IT" sz="1800" dirty="0" err="1"/>
              <a:t>needed</a:t>
            </a:r>
            <a:endParaRPr lang="it-IT" sz="1800" b="1" dirty="0"/>
          </a:p>
          <a:p>
            <a:pPr marL="266700" indent="-180975" algn="l">
              <a:buFontTx/>
              <a:buChar char="•"/>
            </a:pPr>
            <a:endParaRPr lang="it-IT" sz="1000" dirty="0"/>
          </a:p>
          <a:p>
            <a:pPr marL="266700" indent="-180975" algn="l">
              <a:buFontTx/>
              <a:buChar char="•"/>
            </a:pPr>
            <a:r>
              <a:rPr lang="it-IT" sz="1800" dirty="0" err="1"/>
              <a:t>Allows</a:t>
            </a:r>
            <a:r>
              <a:rPr lang="it-IT" sz="1800" dirty="0"/>
              <a:t> to </a:t>
            </a:r>
            <a:r>
              <a:rPr lang="it-IT" sz="1800" dirty="0" err="1"/>
              <a:t>restore</a:t>
            </a:r>
            <a:r>
              <a:rPr lang="it-IT" sz="1800" dirty="0"/>
              <a:t> strong </a:t>
            </a:r>
            <a:r>
              <a:rPr lang="it-IT" sz="1800" dirty="0" err="1"/>
              <a:t>hyperbolicity</a:t>
            </a:r>
            <a:endParaRPr lang="it-IT" sz="1800" dirty="0"/>
          </a:p>
          <a:p>
            <a:pPr marL="266700" indent="-180975" algn="l">
              <a:buFontTx/>
              <a:buChar char="•"/>
            </a:pPr>
            <a:endParaRPr lang="it-IT" sz="1800" dirty="0"/>
          </a:p>
          <a:p>
            <a:pPr marL="266700" indent="-180975" algn="l">
              <a:buFontTx/>
              <a:buChar char="•"/>
            </a:pPr>
            <a:r>
              <a:rPr lang="it-IT" sz="1800" dirty="0" err="1"/>
              <a:t>Thermodynamically</a:t>
            </a:r>
            <a:r>
              <a:rPr lang="it-IT" sz="1800" dirty="0"/>
              <a:t> </a:t>
            </a:r>
            <a:r>
              <a:rPr lang="it-IT" sz="1800" dirty="0" err="1"/>
              <a:t>compatible</a:t>
            </a:r>
            <a:r>
              <a:rPr lang="it-IT" sz="1800" dirty="0"/>
              <a:t> GLM </a:t>
            </a:r>
            <a:r>
              <a:rPr lang="it-IT" sz="1800" dirty="0" err="1"/>
              <a:t>divergence</a:t>
            </a:r>
            <a:r>
              <a:rPr lang="it-IT" sz="1800" dirty="0"/>
              <a:t> and </a:t>
            </a:r>
            <a:r>
              <a:rPr lang="it-IT" sz="1800" dirty="0" err="1"/>
              <a:t>curl</a:t>
            </a:r>
            <a:r>
              <a:rPr lang="it-IT" sz="1800" dirty="0"/>
              <a:t> cleaning </a:t>
            </a:r>
            <a:r>
              <a:rPr lang="it-IT" sz="1800" dirty="0" err="1"/>
              <a:t>now</a:t>
            </a:r>
            <a:r>
              <a:rPr lang="it-IT" sz="1800" dirty="0"/>
              <a:t> available (</a:t>
            </a:r>
            <a:r>
              <a:rPr lang="it-IT" sz="1800" b="1" dirty="0" err="1"/>
              <a:t>many</a:t>
            </a:r>
            <a:r>
              <a:rPr lang="it-IT" sz="1800" b="1" dirty="0"/>
              <a:t> thanks Sergey</a:t>
            </a:r>
            <a:r>
              <a:rPr lang="it-IT" sz="1800" dirty="0"/>
              <a:t>!!) </a:t>
            </a:r>
          </a:p>
          <a:p>
            <a:pPr marL="266700" indent="-180975" algn="l"/>
            <a:endParaRPr lang="it-IT" sz="1000" dirty="0"/>
          </a:p>
          <a:p>
            <a:pPr marL="266700" indent="-180975" algn="l">
              <a:buFontTx/>
              <a:buChar char="•"/>
            </a:pPr>
            <a:r>
              <a:rPr lang="it-IT" sz="1800" dirty="0"/>
              <a:t>More </a:t>
            </a:r>
            <a:r>
              <a:rPr lang="it-IT" sz="1800" dirty="0" err="1"/>
              <a:t>efficient</a:t>
            </a:r>
            <a:r>
              <a:rPr lang="it-IT" sz="1800" dirty="0"/>
              <a:t> and conservative </a:t>
            </a:r>
            <a:r>
              <a:rPr lang="it-IT" sz="1800" dirty="0" err="1"/>
              <a:t>compared</a:t>
            </a:r>
            <a:r>
              <a:rPr lang="it-IT" sz="1800" dirty="0"/>
              <a:t> to the </a:t>
            </a:r>
            <a:r>
              <a:rPr lang="it-IT" sz="1800" dirty="0" err="1"/>
              <a:t>Godunov</a:t>
            </a:r>
            <a:r>
              <a:rPr lang="it-IT" sz="1800" dirty="0"/>
              <a:t>-Powell method</a:t>
            </a:r>
            <a:br>
              <a:rPr lang="it-IT" sz="1800" b="1" dirty="0"/>
            </a:br>
            <a:endParaRPr lang="it-IT" sz="1800" b="1" dirty="0"/>
          </a:p>
          <a:p>
            <a:pPr marL="266700" indent="-180975" algn="l">
              <a:buFontTx/>
              <a:buChar char="•"/>
            </a:pPr>
            <a:r>
              <a:rPr lang="it-IT" sz="1800" b="1" dirty="0"/>
              <a:t>Extension to high </a:t>
            </a:r>
            <a:r>
              <a:rPr lang="it-IT" sz="1800" b="1" dirty="0" err="1"/>
              <a:t>order</a:t>
            </a:r>
            <a:r>
              <a:rPr lang="it-IT" sz="1800" b="1" dirty="0"/>
              <a:t> accurate </a:t>
            </a:r>
            <a:r>
              <a:rPr lang="it-IT" sz="1800" b="1" dirty="0" err="1"/>
              <a:t>exactly</a:t>
            </a:r>
            <a:r>
              <a:rPr lang="it-IT" sz="1800" b="1" dirty="0"/>
              <a:t> </a:t>
            </a:r>
            <a:r>
              <a:rPr lang="it-IT" sz="1800" b="1" dirty="0" err="1"/>
              <a:t>curl</a:t>
            </a:r>
            <a:r>
              <a:rPr lang="it-IT" sz="1800" b="1" dirty="0"/>
              <a:t>-free </a:t>
            </a:r>
            <a:r>
              <a:rPr lang="it-IT" sz="1800" b="1" dirty="0" err="1"/>
              <a:t>schemes</a:t>
            </a:r>
            <a:r>
              <a:rPr lang="it-IT" sz="1800" b="1" dirty="0"/>
              <a:t> </a:t>
            </a:r>
            <a:r>
              <a:rPr lang="it-IT" sz="1800" b="1" dirty="0" err="1"/>
              <a:t>using</a:t>
            </a:r>
            <a:r>
              <a:rPr lang="it-IT" sz="1800" b="1" dirty="0"/>
              <a:t> FEEC and high </a:t>
            </a:r>
            <a:r>
              <a:rPr lang="it-IT" sz="1800" b="1" dirty="0" err="1"/>
              <a:t>order</a:t>
            </a:r>
            <a:r>
              <a:rPr lang="it-IT" sz="1800" b="1" dirty="0"/>
              <a:t> </a:t>
            </a:r>
            <a:r>
              <a:rPr lang="it-IT" sz="1800" b="1" dirty="0" err="1"/>
              <a:t>staggered</a:t>
            </a:r>
            <a:r>
              <a:rPr lang="it-IT" sz="1800" b="1" dirty="0"/>
              <a:t> DG </a:t>
            </a:r>
            <a:r>
              <a:rPr lang="it-IT" sz="1800" b="1" dirty="0" err="1"/>
              <a:t>schemes</a:t>
            </a:r>
            <a:r>
              <a:rPr lang="it-IT" sz="1800" b="1" dirty="0"/>
              <a:t> </a:t>
            </a:r>
          </a:p>
          <a:p>
            <a:pPr marL="266700" indent="-180975" algn="l">
              <a:buFontTx/>
              <a:buChar char="•"/>
            </a:pPr>
            <a:endParaRPr lang="it-IT" sz="1800" b="1" dirty="0"/>
          </a:p>
          <a:p>
            <a:pPr marL="266700" indent="-180975" algn="l">
              <a:buFontTx/>
              <a:buChar char="•"/>
            </a:pPr>
            <a:r>
              <a:rPr lang="it-IT" sz="1800" b="1" dirty="0" err="1"/>
              <a:t>Coupling</a:t>
            </a:r>
            <a:r>
              <a:rPr lang="it-IT" sz="1800" b="1" dirty="0"/>
              <a:t> with </a:t>
            </a:r>
            <a:r>
              <a:rPr lang="it-IT" sz="1800" b="1" dirty="0" err="1"/>
              <a:t>provably</a:t>
            </a:r>
            <a:r>
              <a:rPr lang="it-IT" sz="1800" b="1" dirty="0"/>
              <a:t> </a:t>
            </a:r>
            <a:r>
              <a:rPr lang="it-IT" sz="1800" b="1" dirty="0" err="1"/>
              <a:t>thermodynamically</a:t>
            </a:r>
            <a:r>
              <a:rPr lang="it-IT" sz="1800" b="1" dirty="0"/>
              <a:t> </a:t>
            </a:r>
            <a:r>
              <a:rPr lang="it-IT" sz="1800" b="1" dirty="0" err="1"/>
              <a:t>compatible</a:t>
            </a:r>
            <a:r>
              <a:rPr lang="it-IT" sz="1800" b="1" dirty="0"/>
              <a:t> </a:t>
            </a:r>
            <a:r>
              <a:rPr lang="it-IT" sz="1800" b="1" dirty="0" err="1"/>
              <a:t>schemes</a:t>
            </a:r>
            <a:endParaRPr lang="it-IT" sz="1800" b="1" dirty="0"/>
          </a:p>
          <a:p>
            <a:pPr marL="266700" indent="-180975" algn="l">
              <a:buFontTx/>
              <a:buChar char="•"/>
            </a:pPr>
            <a:endParaRPr lang="it-IT" sz="1000" b="1" dirty="0"/>
          </a:p>
          <a:p>
            <a:pPr marL="266700" indent="-180975" algn="l">
              <a:buFontTx/>
              <a:buChar char="•"/>
            </a:pPr>
            <a:r>
              <a:rPr lang="it-IT" sz="1800" b="1" dirty="0"/>
              <a:t>Combination with </a:t>
            </a:r>
            <a:r>
              <a:rPr lang="it-IT" sz="1800" b="1" dirty="0" err="1"/>
              <a:t>exactly</a:t>
            </a:r>
            <a:r>
              <a:rPr lang="it-IT" sz="1800" b="1" dirty="0"/>
              <a:t> </a:t>
            </a:r>
            <a:r>
              <a:rPr lang="it-IT" sz="1800" b="1" dirty="0" err="1"/>
              <a:t>well</a:t>
            </a:r>
            <a:r>
              <a:rPr lang="it-IT" sz="1800" b="1" dirty="0"/>
              <a:t>-balanced </a:t>
            </a:r>
            <a:r>
              <a:rPr lang="it-IT" sz="1800" b="1" dirty="0" err="1"/>
              <a:t>schemes</a:t>
            </a:r>
            <a:endParaRPr lang="it-IT" sz="1800" dirty="0"/>
          </a:p>
        </p:txBody>
      </p:sp>
      <p:sp>
        <p:nvSpPr>
          <p:cNvPr id="76803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0" y="847725"/>
            <a:ext cx="9144000" cy="457200"/>
          </a:xfrm>
          <a:solidFill>
            <a:schemeClr val="bg1"/>
          </a:solidFill>
          <a:ln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 eaLnBrk="1" hangingPunct="1"/>
            <a:r>
              <a:rPr lang="en-GB" sz="2400" b="1" dirty="0">
                <a:solidFill>
                  <a:schemeClr val="accent2"/>
                </a:solidFill>
              </a:rPr>
              <a:t>Conclusions and Outlook</a:t>
            </a:r>
          </a:p>
        </p:txBody>
      </p:sp>
    </p:spTree>
  </p:cSld>
  <p:clrMapOvr>
    <a:masterClrMapping/>
  </p:clrMapOvr>
  <p:transition/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0889" y="1237632"/>
            <a:ext cx="8395581" cy="5572055"/>
          </a:xfrm>
        </p:spPr>
        <p:txBody>
          <a:bodyPr/>
          <a:lstStyle/>
          <a:p>
            <a:pPr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400" dirty="0">
                <a:solidFill>
                  <a:schemeClr val="tx1"/>
                </a:solidFill>
              </a:rPr>
              <a:t>[R1] M. Dumbser et al. </a:t>
            </a:r>
            <a:r>
              <a:rPr lang="en-US" sz="1400" b="1" dirty="0">
                <a:solidFill>
                  <a:schemeClr val="tx1"/>
                </a:solidFill>
              </a:rPr>
              <a:t>Conformal and covariant Z4 formulation of the Einstein equations: strongly </a:t>
            </a:r>
          </a:p>
          <a:p>
            <a:pPr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hyperbolic first-order reduction and solution with discontinuous </a:t>
            </a:r>
            <a:r>
              <a:rPr lang="en-US" sz="1400" b="1" dirty="0" err="1">
                <a:solidFill>
                  <a:schemeClr val="tx1"/>
                </a:solidFill>
              </a:rPr>
              <a:t>Galerkin</a:t>
            </a:r>
            <a:r>
              <a:rPr lang="en-US" sz="1400" b="1" dirty="0">
                <a:solidFill>
                  <a:schemeClr val="tx1"/>
                </a:solidFill>
              </a:rPr>
              <a:t> schemes. </a:t>
            </a:r>
          </a:p>
          <a:p>
            <a:pPr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i="1" dirty="0">
                <a:solidFill>
                  <a:schemeClr val="tx1"/>
                </a:solidFill>
              </a:rPr>
              <a:t>Physical Review D</a:t>
            </a:r>
            <a:r>
              <a:rPr lang="en-US" sz="1400" dirty="0">
                <a:solidFill>
                  <a:schemeClr val="tx1"/>
                </a:solidFill>
              </a:rPr>
              <a:t>, 97 084053 , 2018</a:t>
            </a:r>
            <a:endParaRPr lang="it-IT" sz="1400" b="1" dirty="0">
              <a:solidFill>
                <a:schemeClr val="accent2"/>
              </a:solidFill>
            </a:endParaRPr>
          </a:p>
          <a:p>
            <a:pPr>
              <a:spcBef>
                <a:spcPts val="0"/>
              </a:spcBef>
              <a:spcAft>
                <a:spcPts val="0"/>
              </a:spcAft>
              <a:buNone/>
            </a:pPr>
            <a:endParaRPr lang="it-IT" sz="800" dirty="0">
              <a:solidFill>
                <a:schemeClr val="tx1"/>
              </a:solidFill>
            </a:endParaRPr>
          </a:p>
          <a:p>
            <a:pPr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400" dirty="0">
                <a:solidFill>
                  <a:schemeClr val="tx1"/>
                </a:solidFill>
              </a:rPr>
              <a:t>[R2] M. </a:t>
            </a:r>
            <a:r>
              <a:rPr lang="it-IT" sz="1400" dirty="0" err="1">
                <a:solidFill>
                  <a:schemeClr val="tx1"/>
                </a:solidFill>
              </a:rPr>
              <a:t>Dumbser</a:t>
            </a:r>
            <a:r>
              <a:rPr lang="it-IT" sz="1400" dirty="0">
                <a:solidFill>
                  <a:schemeClr val="tx1"/>
                </a:solidFill>
              </a:rPr>
              <a:t>, F. </a:t>
            </a:r>
            <a:r>
              <a:rPr lang="it-IT" sz="1400" dirty="0" err="1">
                <a:solidFill>
                  <a:schemeClr val="tx1"/>
                </a:solidFill>
              </a:rPr>
              <a:t>Fambri</a:t>
            </a:r>
            <a:r>
              <a:rPr lang="it-IT" sz="1400" dirty="0">
                <a:solidFill>
                  <a:schemeClr val="tx1"/>
                </a:solidFill>
              </a:rPr>
              <a:t>, E. </a:t>
            </a:r>
            <a:r>
              <a:rPr lang="it-IT" sz="1400" dirty="0" err="1">
                <a:solidFill>
                  <a:schemeClr val="tx1"/>
                </a:solidFill>
              </a:rPr>
              <a:t>Gaburro</a:t>
            </a:r>
            <a:r>
              <a:rPr lang="it-IT" sz="1400" dirty="0">
                <a:solidFill>
                  <a:schemeClr val="tx1"/>
                </a:solidFill>
              </a:rPr>
              <a:t>, A. </a:t>
            </a:r>
            <a:r>
              <a:rPr lang="it-IT" sz="1400" dirty="0" err="1">
                <a:solidFill>
                  <a:schemeClr val="tx1"/>
                </a:solidFill>
              </a:rPr>
              <a:t>Reinarz</a:t>
            </a:r>
            <a:r>
              <a:rPr lang="it-IT" sz="1400" dirty="0">
                <a:solidFill>
                  <a:schemeClr val="tx1"/>
                </a:solidFill>
              </a:rPr>
              <a:t>. </a:t>
            </a:r>
            <a:r>
              <a:rPr lang="en-US" sz="1400" b="1" dirty="0">
                <a:solidFill>
                  <a:schemeClr val="tx1"/>
                </a:solidFill>
              </a:rPr>
              <a:t>On GLM curl cleaning for a first order reduction </a:t>
            </a:r>
          </a:p>
          <a:p>
            <a:pPr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of the CCZ4 formulation of the Einstein field equations. </a:t>
            </a:r>
            <a:r>
              <a:rPr lang="en-US" sz="1400" i="1" dirty="0">
                <a:solidFill>
                  <a:schemeClr val="tx1"/>
                </a:solidFill>
              </a:rPr>
              <a:t>Journal of Computational Physics</a:t>
            </a:r>
            <a:r>
              <a:rPr lang="en-US" sz="1400" dirty="0">
                <a:solidFill>
                  <a:schemeClr val="tx1"/>
                </a:solidFill>
              </a:rPr>
              <a:t>, </a:t>
            </a:r>
          </a:p>
          <a:p>
            <a:pPr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404</a:t>
            </a:r>
            <a:r>
              <a:rPr lang="en-US" sz="1400" dirty="0">
                <a:solidFill>
                  <a:schemeClr val="tx1"/>
                </a:solidFill>
              </a:rPr>
              <a:t>:109088, 2020</a:t>
            </a:r>
          </a:p>
          <a:p>
            <a:pPr>
              <a:spcBef>
                <a:spcPts val="0"/>
              </a:spcBef>
              <a:spcAft>
                <a:spcPts val="0"/>
              </a:spcAft>
              <a:buNone/>
            </a:pPr>
            <a:endParaRPr lang="it-IT" sz="800" dirty="0">
              <a:solidFill>
                <a:schemeClr val="tx1"/>
              </a:solidFill>
            </a:endParaRPr>
          </a:p>
          <a:p>
            <a:pPr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400" dirty="0">
                <a:solidFill>
                  <a:schemeClr val="tx1"/>
                </a:solidFill>
              </a:rPr>
              <a:t>[R3] S. </a:t>
            </a:r>
            <a:r>
              <a:rPr lang="it-IT" sz="1400" dirty="0" err="1">
                <a:solidFill>
                  <a:schemeClr val="tx1"/>
                </a:solidFill>
              </a:rPr>
              <a:t>Chiocchetti</a:t>
            </a:r>
            <a:r>
              <a:rPr lang="it-IT" sz="1400" dirty="0">
                <a:solidFill>
                  <a:schemeClr val="tx1"/>
                </a:solidFill>
              </a:rPr>
              <a:t>, I. </a:t>
            </a:r>
            <a:r>
              <a:rPr lang="it-IT" sz="1400" dirty="0" err="1">
                <a:solidFill>
                  <a:schemeClr val="tx1"/>
                </a:solidFill>
              </a:rPr>
              <a:t>Peshkov</a:t>
            </a:r>
            <a:r>
              <a:rPr lang="it-IT" sz="1400" dirty="0">
                <a:solidFill>
                  <a:schemeClr val="tx1"/>
                </a:solidFill>
              </a:rPr>
              <a:t>, S. </a:t>
            </a:r>
            <a:r>
              <a:rPr lang="it-IT" sz="1400" dirty="0" err="1">
                <a:solidFill>
                  <a:schemeClr val="tx1"/>
                </a:solidFill>
              </a:rPr>
              <a:t>Gavrilyuk</a:t>
            </a:r>
            <a:r>
              <a:rPr lang="it-IT" sz="1400" dirty="0">
                <a:solidFill>
                  <a:schemeClr val="tx1"/>
                </a:solidFill>
              </a:rPr>
              <a:t> and M. </a:t>
            </a:r>
            <a:r>
              <a:rPr lang="it-IT" sz="1400" dirty="0" err="1">
                <a:solidFill>
                  <a:schemeClr val="tx1"/>
                </a:solidFill>
              </a:rPr>
              <a:t>Dumbser</a:t>
            </a:r>
            <a:r>
              <a:rPr lang="it-IT" sz="1400" dirty="0">
                <a:solidFill>
                  <a:schemeClr val="tx1"/>
                </a:solidFill>
              </a:rPr>
              <a:t>. </a:t>
            </a:r>
            <a:r>
              <a:rPr lang="en-US" sz="1400" b="1" dirty="0">
                <a:solidFill>
                  <a:schemeClr val="tx1"/>
                </a:solidFill>
              </a:rPr>
              <a:t>High order ADER schemes and GLM </a:t>
            </a:r>
          </a:p>
          <a:p>
            <a:pPr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curl cleaning for a first order hyperbolic formulation of compressible flow with surface tension. </a:t>
            </a:r>
          </a:p>
          <a:p>
            <a:pPr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i="1" dirty="0">
                <a:solidFill>
                  <a:schemeClr val="tx1"/>
                </a:solidFill>
              </a:rPr>
              <a:t>Journal of Computational Physics</a:t>
            </a:r>
            <a:r>
              <a:rPr lang="en-US" sz="1400" dirty="0">
                <a:solidFill>
                  <a:schemeClr val="tx1"/>
                </a:solidFill>
              </a:rPr>
              <a:t>, </a:t>
            </a:r>
            <a:r>
              <a:rPr lang="en-US" sz="1400" b="1" dirty="0">
                <a:solidFill>
                  <a:schemeClr val="tx1"/>
                </a:solidFill>
              </a:rPr>
              <a:t>426</a:t>
            </a:r>
            <a:r>
              <a:rPr lang="en-US" sz="1400" dirty="0">
                <a:solidFill>
                  <a:schemeClr val="tx1"/>
                </a:solidFill>
              </a:rPr>
              <a:t>:109898, 2021</a:t>
            </a:r>
          </a:p>
          <a:p>
            <a:pPr>
              <a:spcBef>
                <a:spcPts val="0"/>
              </a:spcBef>
              <a:spcAft>
                <a:spcPts val="0"/>
              </a:spcAft>
              <a:buNone/>
            </a:pPr>
            <a:endParaRPr lang="it-IT" sz="800" dirty="0">
              <a:solidFill>
                <a:schemeClr val="tx1"/>
              </a:solidFill>
            </a:endParaRPr>
          </a:p>
          <a:p>
            <a:pPr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400" dirty="0">
                <a:solidFill>
                  <a:schemeClr val="tx1"/>
                </a:solidFill>
              </a:rPr>
              <a:t>[R4] S. Busto et al. </a:t>
            </a:r>
            <a:r>
              <a:rPr lang="en-US" sz="1400" b="1" dirty="0">
                <a:solidFill>
                  <a:schemeClr val="tx1"/>
                </a:solidFill>
              </a:rPr>
              <a:t>On high order ADER discontinuous </a:t>
            </a:r>
            <a:r>
              <a:rPr lang="en-US" sz="1400" b="1" dirty="0" err="1">
                <a:solidFill>
                  <a:schemeClr val="tx1"/>
                </a:solidFill>
              </a:rPr>
              <a:t>Galerkin</a:t>
            </a:r>
            <a:r>
              <a:rPr lang="en-US" sz="1400" b="1" dirty="0">
                <a:solidFill>
                  <a:schemeClr val="tx1"/>
                </a:solidFill>
              </a:rPr>
              <a:t>  schemes for first order </a:t>
            </a:r>
          </a:p>
          <a:p>
            <a:pPr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hyperbolic reformulations of nonlinear dispersive systems. </a:t>
            </a:r>
            <a:r>
              <a:rPr lang="en-US" sz="1400" i="1" dirty="0">
                <a:solidFill>
                  <a:schemeClr val="tx1"/>
                </a:solidFill>
              </a:rPr>
              <a:t>Journal of Scientific Computing</a:t>
            </a:r>
            <a:r>
              <a:rPr lang="en-US" sz="1400" dirty="0">
                <a:solidFill>
                  <a:schemeClr val="tx1"/>
                </a:solidFill>
              </a:rPr>
              <a:t>, </a:t>
            </a:r>
          </a:p>
          <a:p>
            <a:pPr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87</a:t>
            </a:r>
            <a:r>
              <a:rPr lang="en-US" sz="1400" dirty="0">
                <a:solidFill>
                  <a:schemeClr val="tx1"/>
                </a:solidFill>
              </a:rPr>
              <a:t>:48, 2021</a:t>
            </a:r>
          </a:p>
          <a:p>
            <a:pPr>
              <a:spcBef>
                <a:spcPts val="0"/>
              </a:spcBef>
              <a:spcAft>
                <a:spcPts val="0"/>
              </a:spcAft>
              <a:buNone/>
            </a:pPr>
            <a:endParaRPr lang="en-US" sz="800" dirty="0">
              <a:solidFill>
                <a:schemeClr val="tx1"/>
              </a:solidFill>
            </a:endParaRPr>
          </a:p>
          <a:p>
            <a:pPr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400" dirty="0">
                <a:solidFill>
                  <a:schemeClr val="tx1"/>
                </a:solidFill>
              </a:rPr>
              <a:t>[R5] </a:t>
            </a:r>
            <a:r>
              <a:rPr lang="en-GB" sz="1400" dirty="0">
                <a:solidFill>
                  <a:schemeClr val="tx1"/>
                </a:solidFill>
              </a:rPr>
              <a:t>F. </a:t>
            </a:r>
            <a:r>
              <a:rPr lang="en-GB" sz="1400" dirty="0" err="1">
                <a:solidFill>
                  <a:schemeClr val="tx1"/>
                </a:solidFill>
              </a:rPr>
              <a:t>Dhaouadi</a:t>
            </a:r>
            <a:r>
              <a:rPr lang="en-GB" sz="1400" dirty="0">
                <a:solidFill>
                  <a:schemeClr val="tx1"/>
                </a:solidFill>
              </a:rPr>
              <a:t> and M. </a:t>
            </a:r>
            <a:r>
              <a:rPr lang="en-GB" sz="1400" dirty="0" err="1">
                <a:solidFill>
                  <a:schemeClr val="tx1"/>
                </a:solidFill>
              </a:rPr>
              <a:t>Dumbser</a:t>
            </a:r>
            <a:r>
              <a:rPr lang="en-GB" sz="1400" dirty="0">
                <a:solidFill>
                  <a:schemeClr val="tx1"/>
                </a:solidFill>
              </a:rPr>
              <a:t>. </a:t>
            </a:r>
            <a:r>
              <a:rPr lang="en-GB" sz="1400" b="1" dirty="0">
                <a:solidFill>
                  <a:schemeClr val="tx1"/>
                </a:solidFill>
              </a:rPr>
              <a:t>A first order hyperbolic reformulation of the </a:t>
            </a:r>
            <a:r>
              <a:rPr lang="en-GB" sz="1400" b="1" dirty="0" err="1">
                <a:solidFill>
                  <a:schemeClr val="tx1"/>
                </a:solidFill>
              </a:rPr>
              <a:t>Navier</a:t>
            </a:r>
            <a:r>
              <a:rPr lang="en-GB" sz="1400" b="1" dirty="0">
                <a:solidFill>
                  <a:schemeClr val="tx1"/>
                </a:solidFill>
              </a:rPr>
              <a:t>-Stokes-</a:t>
            </a:r>
          </a:p>
          <a:p>
            <a:pPr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 b="1" dirty="0" err="1">
                <a:solidFill>
                  <a:schemeClr val="tx1"/>
                </a:solidFill>
              </a:rPr>
              <a:t>Korteweg</a:t>
            </a:r>
            <a:r>
              <a:rPr lang="en-GB" sz="1400" b="1" dirty="0">
                <a:solidFill>
                  <a:schemeClr val="tx1"/>
                </a:solidFill>
              </a:rPr>
              <a:t> system based on the GPR model and an augmented </a:t>
            </a:r>
            <a:r>
              <a:rPr lang="en-GB" sz="1400" b="1" dirty="0" err="1">
                <a:solidFill>
                  <a:schemeClr val="tx1"/>
                </a:solidFill>
              </a:rPr>
              <a:t>Lagrangian</a:t>
            </a:r>
            <a:r>
              <a:rPr lang="en-GB" sz="1400" b="1" dirty="0">
                <a:solidFill>
                  <a:schemeClr val="tx1"/>
                </a:solidFill>
              </a:rPr>
              <a:t> approach</a:t>
            </a:r>
            <a:r>
              <a:rPr lang="en-GB" sz="1400" dirty="0">
                <a:solidFill>
                  <a:schemeClr val="tx1"/>
                </a:solidFill>
              </a:rPr>
              <a:t>, </a:t>
            </a:r>
            <a:r>
              <a:rPr lang="en-GB" sz="1400" i="1" dirty="0">
                <a:solidFill>
                  <a:schemeClr val="tx1"/>
                </a:solidFill>
              </a:rPr>
              <a:t>Journal of </a:t>
            </a:r>
          </a:p>
          <a:p>
            <a:pPr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 i="1" dirty="0">
                <a:solidFill>
                  <a:schemeClr val="tx1"/>
                </a:solidFill>
              </a:rPr>
              <a:t>Computational Physics</a:t>
            </a:r>
            <a:r>
              <a:rPr lang="en-GB" sz="1400" dirty="0">
                <a:solidFill>
                  <a:schemeClr val="tx1"/>
                </a:solidFill>
              </a:rPr>
              <a:t>, </a:t>
            </a:r>
            <a:r>
              <a:rPr lang="en-GB" sz="1400" b="1" dirty="0">
                <a:solidFill>
                  <a:schemeClr val="tx1"/>
                </a:solidFill>
              </a:rPr>
              <a:t>470</a:t>
            </a:r>
            <a:r>
              <a:rPr lang="en-GB" sz="1400" dirty="0">
                <a:solidFill>
                  <a:schemeClr val="tx1"/>
                </a:solidFill>
              </a:rPr>
              <a:t>:111544, 2022</a:t>
            </a:r>
            <a:endParaRPr lang="en-US" sz="1400" dirty="0">
              <a:solidFill>
                <a:schemeClr val="tx1"/>
              </a:solidFill>
            </a:endParaRPr>
          </a:p>
          <a:p>
            <a:pPr>
              <a:spcBef>
                <a:spcPts val="0"/>
              </a:spcBef>
              <a:spcAft>
                <a:spcPts val="0"/>
              </a:spcAft>
              <a:buNone/>
            </a:pPr>
            <a:endParaRPr lang="it-IT" sz="800" dirty="0">
              <a:solidFill>
                <a:schemeClr val="tx1"/>
              </a:solidFill>
            </a:endParaRPr>
          </a:p>
          <a:p>
            <a:pPr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400" dirty="0">
                <a:solidFill>
                  <a:schemeClr val="tx1"/>
                </a:solidFill>
              </a:rPr>
              <a:t>[R6] S. </a:t>
            </a:r>
            <a:r>
              <a:rPr lang="it-IT" sz="1400" dirty="0" err="1">
                <a:solidFill>
                  <a:schemeClr val="tx1"/>
                </a:solidFill>
              </a:rPr>
              <a:t>Chiocchetti</a:t>
            </a:r>
            <a:r>
              <a:rPr lang="it-IT" sz="1400" dirty="0">
                <a:solidFill>
                  <a:schemeClr val="tx1"/>
                </a:solidFill>
              </a:rPr>
              <a:t> and M. </a:t>
            </a:r>
            <a:r>
              <a:rPr lang="it-IT" sz="1400" dirty="0" err="1">
                <a:solidFill>
                  <a:schemeClr val="tx1"/>
                </a:solidFill>
              </a:rPr>
              <a:t>Dumbser</a:t>
            </a:r>
            <a:r>
              <a:rPr lang="it-IT" sz="1400" dirty="0">
                <a:solidFill>
                  <a:schemeClr val="tx1"/>
                </a:solidFill>
              </a:rPr>
              <a:t>. </a:t>
            </a:r>
            <a:r>
              <a:rPr lang="en-GB" sz="1400" b="1" dirty="0">
                <a:solidFill>
                  <a:schemeClr val="tx1"/>
                </a:solidFill>
              </a:rPr>
              <a:t>An exactly curl-free staggered semi-implicit finite volume </a:t>
            </a:r>
          </a:p>
          <a:p>
            <a:pPr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 b="1" dirty="0">
                <a:solidFill>
                  <a:schemeClr val="tx1"/>
                </a:solidFill>
              </a:rPr>
              <a:t>scheme for a first order hyperbolic model of viscous two-phase flows with surface tension, </a:t>
            </a:r>
          </a:p>
          <a:p>
            <a:pPr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 i="1" dirty="0">
                <a:solidFill>
                  <a:schemeClr val="tx1"/>
                </a:solidFill>
              </a:rPr>
              <a:t>Journal of Scientific Computing</a:t>
            </a:r>
            <a:r>
              <a:rPr lang="en-GB" sz="1400" b="1" dirty="0">
                <a:solidFill>
                  <a:schemeClr val="tx1"/>
                </a:solidFill>
              </a:rPr>
              <a:t>, 94</a:t>
            </a:r>
            <a:r>
              <a:rPr lang="en-GB" sz="1400" dirty="0">
                <a:solidFill>
                  <a:schemeClr val="tx1"/>
                </a:solidFill>
              </a:rPr>
              <a:t>:24, 2023 </a:t>
            </a:r>
            <a:endParaRPr lang="it-IT" sz="1400" dirty="0">
              <a:solidFill>
                <a:schemeClr val="tx1"/>
              </a:solidFill>
            </a:endParaRPr>
          </a:p>
          <a:p>
            <a:pPr>
              <a:spcBef>
                <a:spcPts val="0"/>
              </a:spcBef>
              <a:spcAft>
                <a:spcPts val="0"/>
              </a:spcAft>
              <a:buNone/>
            </a:pPr>
            <a:endParaRPr lang="it-IT" sz="800" dirty="0">
              <a:solidFill>
                <a:schemeClr val="tx1"/>
              </a:solidFill>
            </a:endParaRPr>
          </a:p>
          <a:p>
            <a:pPr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400" dirty="0">
                <a:solidFill>
                  <a:schemeClr val="tx1"/>
                </a:solidFill>
              </a:rPr>
              <a:t>[R7] F. </a:t>
            </a:r>
            <a:r>
              <a:rPr lang="it-IT" sz="1400" dirty="0" err="1">
                <a:solidFill>
                  <a:schemeClr val="tx1"/>
                </a:solidFill>
              </a:rPr>
              <a:t>Dhaouadi</a:t>
            </a:r>
            <a:r>
              <a:rPr lang="it-IT" sz="1400" dirty="0">
                <a:solidFill>
                  <a:schemeClr val="tx1"/>
                </a:solidFill>
              </a:rPr>
              <a:t> and M. </a:t>
            </a:r>
            <a:r>
              <a:rPr lang="it-IT" sz="1400" dirty="0" err="1">
                <a:solidFill>
                  <a:schemeClr val="tx1"/>
                </a:solidFill>
              </a:rPr>
              <a:t>Dumbser</a:t>
            </a:r>
            <a:r>
              <a:rPr lang="it-IT" sz="1400" dirty="0">
                <a:solidFill>
                  <a:schemeClr val="tx1"/>
                </a:solidFill>
              </a:rPr>
              <a:t>. </a:t>
            </a:r>
            <a:r>
              <a:rPr lang="en-GB" sz="1400" b="1" dirty="0">
                <a:solidFill>
                  <a:schemeClr val="tx1"/>
                </a:solidFill>
              </a:rPr>
              <a:t>A structure-preserving finite volume scheme for a hyperbolic </a:t>
            </a:r>
          </a:p>
          <a:p>
            <a:pPr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 b="1" dirty="0">
                <a:solidFill>
                  <a:schemeClr val="tx1"/>
                </a:solidFill>
              </a:rPr>
              <a:t>reformulation of the </a:t>
            </a:r>
            <a:r>
              <a:rPr lang="en-GB" sz="1400" b="1" dirty="0" err="1">
                <a:solidFill>
                  <a:schemeClr val="tx1"/>
                </a:solidFill>
              </a:rPr>
              <a:t>Navier</a:t>
            </a:r>
            <a:r>
              <a:rPr lang="en-GB" sz="1400" b="1" dirty="0">
                <a:solidFill>
                  <a:schemeClr val="tx1"/>
                </a:solidFill>
              </a:rPr>
              <a:t>–Stokes–</a:t>
            </a:r>
            <a:r>
              <a:rPr lang="en-GB" sz="1400" b="1" dirty="0" err="1">
                <a:solidFill>
                  <a:schemeClr val="tx1"/>
                </a:solidFill>
              </a:rPr>
              <a:t>Korteweg</a:t>
            </a:r>
            <a:r>
              <a:rPr lang="en-GB" sz="1400" b="1" dirty="0">
                <a:solidFill>
                  <a:schemeClr val="tx1"/>
                </a:solidFill>
              </a:rPr>
              <a:t> equations, </a:t>
            </a:r>
            <a:r>
              <a:rPr lang="en-GB" sz="1400" dirty="0">
                <a:solidFill>
                  <a:schemeClr val="tx1"/>
                </a:solidFill>
              </a:rPr>
              <a:t>Mathematics</a:t>
            </a:r>
            <a:r>
              <a:rPr lang="en-GB" sz="1400" b="1" dirty="0">
                <a:solidFill>
                  <a:schemeClr val="tx1"/>
                </a:solidFill>
              </a:rPr>
              <a:t>, 11:</a:t>
            </a:r>
            <a:r>
              <a:rPr lang="en-GB" sz="1400" dirty="0">
                <a:solidFill>
                  <a:schemeClr val="tx1"/>
                </a:solidFill>
              </a:rPr>
              <a:t>876, 2023 </a:t>
            </a:r>
            <a:endParaRPr lang="it-IT" sz="1400" dirty="0">
              <a:solidFill>
                <a:schemeClr val="tx1"/>
              </a:solidFill>
            </a:endParaRPr>
          </a:p>
          <a:p>
            <a:pPr>
              <a:buNone/>
            </a:pPr>
            <a:endParaRPr lang="it-IT" sz="1400" dirty="0">
              <a:solidFill>
                <a:schemeClr val="tx1"/>
              </a:solidFill>
            </a:endParaRPr>
          </a:p>
          <a:p>
            <a:pPr>
              <a:buNone/>
            </a:pPr>
            <a:r>
              <a:rPr lang="it-IT" sz="1400" dirty="0">
                <a:solidFill>
                  <a:schemeClr val="tx1"/>
                </a:solidFill>
              </a:rPr>
              <a:t>. </a:t>
            </a:r>
          </a:p>
          <a:p>
            <a:pPr>
              <a:buNone/>
            </a:pPr>
            <a:endParaRPr lang="it-IT" sz="1400" dirty="0">
              <a:solidFill>
                <a:schemeClr val="tx1"/>
              </a:solidFill>
            </a:endParaRPr>
          </a:p>
          <a:p>
            <a:pPr>
              <a:buNone/>
            </a:pPr>
            <a:endParaRPr lang="it-IT" sz="1400" dirty="0">
              <a:solidFill>
                <a:schemeClr val="tx1"/>
              </a:solidFill>
            </a:endParaRPr>
          </a:p>
          <a:p>
            <a:pPr>
              <a:buNone/>
            </a:pPr>
            <a:r>
              <a:rPr lang="it-IT" sz="1400" dirty="0">
                <a:solidFill>
                  <a:schemeClr val="tx1"/>
                </a:solidFill>
              </a:rPr>
              <a:t> </a:t>
            </a:r>
            <a:endParaRPr lang="de-DE" sz="1400" dirty="0">
              <a:solidFill>
                <a:schemeClr val="tx1"/>
              </a:solidFill>
            </a:endParaRPr>
          </a:p>
          <a:p>
            <a:pPr>
              <a:buNone/>
            </a:pPr>
            <a:endParaRPr lang="it-IT" sz="1400" i="1" dirty="0">
              <a:solidFill>
                <a:schemeClr val="tx1"/>
              </a:solidFill>
            </a:endParaRPr>
          </a:p>
          <a:p>
            <a:pPr>
              <a:buNone/>
            </a:pPr>
            <a:endParaRPr lang="de-DE" sz="1400" dirty="0">
              <a:solidFill>
                <a:schemeClr val="tx1"/>
              </a:solidFill>
            </a:endParaRPr>
          </a:p>
        </p:txBody>
      </p:sp>
      <p:sp>
        <p:nvSpPr>
          <p:cNvPr id="4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0" y="847725"/>
            <a:ext cx="9144000" cy="457200"/>
          </a:xfrm>
          <a:solidFill>
            <a:schemeClr val="bg1"/>
          </a:solidFill>
          <a:ln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 eaLnBrk="1" hangingPunct="1"/>
            <a:r>
              <a:rPr lang="en-GB" sz="2400" b="1" dirty="0">
                <a:solidFill>
                  <a:schemeClr val="accent2"/>
                </a:solidFill>
              </a:rPr>
              <a:t>References</a:t>
            </a:r>
          </a:p>
        </p:txBody>
      </p:sp>
    </p:spTree>
  </p:cSld>
  <p:clrMapOvr>
    <a:masterClrMapping/>
  </p:clrMapOvr>
  <p:transition/>
</p:sld>
</file>

<file path=ppt/theme/theme1.xml><?xml version="1.0" encoding="utf-8"?>
<a:theme xmlns:a="http://schemas.openxmlformats.org/drawingml/2006/main" name="Standarddesign">
  <a:themeElements>
    <a:clrScheme name="Standard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Standard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>
            <a:tab pos="95250" algn="l"/>
          </a:tabLst>
          <a:defRPr kumimoji="0" lang="de-DE" sz="9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noFill/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/>
      <a:lstStyle/>
    </a:lnDef>
  </a:objectDefaults>
  <a:extraClrSchemeLst>
    <a:extraClrScheme>
      <a:clrScheme name="Standard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C:\Programme\Microsoft Office\Templates\Presentation Designs\Aufsteigend.pot</Template>
  <TotalTime>289</TotalTime>
  <Words>2455</Words>
  <Application>Microsoft Office PowerPoint</Application>
  <PresentationFormat>On-screen Show (4:3)</PresentationFormat>
  <Paragraphs>231</Paragraphs>
  <Slides>62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62</vt:i4>
      </vt:variant>
    </vt:vector>
  </HeadingPairs>
  <TitlesOfParts>
    <vt:vector size="66" baseType="lpstr">
      <vt:lpstr>Arial</vt:lpstr>
      <vt:lpstr>Symbol</vt:lpstr>
      <vt:lpstr>Times New Roman</vt:lpstr>
      <vt:lpstr>Standarddesign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Conclusions and Outlook</vt:lpstr>
      <vt:lpstr>References</vt:lpstr>
    </vt:vector>
  </TitlesOfParts>
  <Company>-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Sebastian Brzoska</dc:creator>
  <cp:lastModifiedBy>Michael</cp:lastModifiedBy>
  <cp:revision>1990</cp:revision>
  <dcterms:created xsi:type="dcterms:W3CDTF">2002-03-16T22:53:07Z</dcterms:created>
  <dcterms:modified xsi:type="dcterms:W3CDTF">2023-02-19T16:30:34Z</dcterms:modified>
</cp:coreProperties>
</file>